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13"/>
  </p:handoutMasterIdLst>
  <p:sldIdLst>
    <p:sldId id="256" r:id="rId2"/>
    <p:sldId id="258" r:id="rId3"/>
    <p:sldId id="284" r:id="rId4"/>
    <p:sldId id="290" r:id="rId5"/>
    <p:sldId id="263" r:id="rId6"/>
    <p:sldId id="282" r:id="rId7"/>
    <p:sldId id="283" r:id="rId8"/>
    <p:sldId id="285" r:id="rId9"/>
    <p:sldId id="286" r:id="rId10"/>
    <p:sldId id="287" r:id="rId11"/>
    <p:sldId id="288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  <a:srgbClr val="FFFF66"/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9" autoAdjust="0"/>
    <p:restoredTop sz="94595" autoAdjust="0"/>
  </p:normalViewPr>
  <p:slideViewPr>
    <p:cSldViewPr snapToGrid="0">
      <p:cViewPr varScale="1">
        <p:scale>
          <a:sx n="72" d="100"/>
          <a:sy n="72" d="100"/>
        </p:scale>
        <p:origin x="79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C1B6DEE-DE3D-4B65-ADBE-8E1C76D4084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48730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1026"/>
          <p:cNvGrpSpPr>
            <a:grpSpLocks/>
          </p:cNvGrpSpPr>
          <p:nvPr/>
        </p:nvGrpSpPr>
        <p:grpSpPr bwMode="auto">
          <a:xfrm>
            <a:off x="-3175" y="0"/>
            <a:ext cx="9147175" cy="6867525"/>
            <a:chOff x="-2" y="0"/>
            <a:chExt cx="5762" cy="4326"/>
          </a:xfrm>
        </p:grpSpPr>
        <p:grpSp>
          <p:nvGrpSpPr>
            <p:cNvPr id="5123" name="Group 1027"/>
            <p:cNvGrpSpPr>
              <a:grpSpLocks/>
            </p:cNvGrpSpPr>
            <p:nvPr userDrawn="1"/>
          </p:nvGrpSpPr>
          <p:grpSpPr bwMode="auto">
            <a:xfrm>
              <a:off x="-2" y="0"/>
              <a:ext cx="5712" cy="4326"/>
              <a:chOff x="-2" y="0"/>
              <a:chExt cx="5712" cy="4326"/>
            </a:xfrm>
          </p:grpSpPr>
          <p:sp>
            <p:nvSpPr>
              <p:cNvPr id="5124" name="Rectangle 1028"/>
              <p:cNvSpPr>
                <a:spLocks noChangeArrowheads="1"/>
              </p:cNvSpPr>
              <p:nvPr/>
            </p:nvSpPr>
            <p:spPr bwMode="auto">
              <a:xfrm>
                <a:off x="-2" y="0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5" name="Rectangle 1029"/>
              <p:cNvSpPr>
                <a:spLocks noChangeArrowheads="1"/>
              </p:cNvSpPr>
              <p:nvPr/>
            </p:nvSpPr>
            <p:spPr bwMode="auto">
              <a:xfrm>
                <a:off x="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6" name="Rectangle 1030"/>
              <p:cNvSpPr>
                <a:spLocks noChangeArrowheads="1"/>
              </p:cNvSpPr>
              <p:nvPr/>
            </p:nvSpPr>
            <p:spPr bwMode="auto">
              <a:xfrm>
                <a:off x="1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7" name="Rectangle 1031"/>
              <p:cNvSpPr>
                <a:spLocks noChangeArrowheads="1"/>
              </p:cNvSpPr>
              <p:nvPr/>
            </p:nvSpPr>
            <p:spPr bwMode="auto">
              <a:xfrm>
                <a:off x="2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8" name="Rectangle 1032"/>
              <p:cNvSpPr>
                <a:spLocks noChangeArrowheads="1"/>
              </p:cNvSpPr>
              <p:nvPr/>
            </p:nvSpPr>
            <p:spPr bwMode="auto">
              <a:xfrm>
                <a:off x="3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9" name="Rectangle 1033"/>
              <p:cNvSpPr>
                <a:spLocks noChangeArrowheads="1"/>
              </p:cNvSpPr>
              <p:nvPr/>
            </p:nvSpPr>
            <p:spPr bwMode="auto">
              <a:xfrm>
                <a:off x="4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30" name="Rectangle 1034"/>
              <p:cNvSpPr>
                <a:spLocks noChangeArrowheads="1"/>
              </p:cNvSpPr>
              <p:nvPr/>
            </p:nvSpPr>
            <p:spPr bwMode="auto">
              <a:xfrm>
                <a:off x="5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31" name="Rectangle 1035"/>
              <p:cNvSpPr>
                <a:spLocks noChangeArrowheads="1"/>
              </p:cNvSpPr>
              <p:nvPr/>
            </p:nvSpPr>
            <p:spPr bwMode="auto">
              <a:xfrm>
                <a:off x="6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32" name="Rectangle 1036"/>
              <p:cNvSpPr>
                <a:spLocks noChangeArrowheads="1"/>
              </p:cNvSpPr>
              <p:nvPr/>
            </p:nvSpPr>
            <p:spPr bwMode="auto">
              <a:xfrm>
                <a:off x="7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33" name="Rectangle 1037"/>
              <p:cNvSpPr>
                <a:spLocks noChangeArrowheads="1"/>
              </p:cNvSpPr>
              <p:nvPr/>
            </p:nvSpPr>
            <p:spPr bwMode="auto">
              <a:xfrm>
                <a:off x="8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34" name="Rectangle 1038"/>
              <p:cNvSpPr>
                <a:spLocks noChangeArrowheads="1"/>
              </p:cNvSpPr>
              <p:nvPr/>
            </p:nvSpPr>
            <p:spPr bwMode="auto">
              <a:xfrm>
                <a:off x="95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35" name="Rectangle 1039"/>
              <p:cNvSpPr>
                <a:spLocks noChangeArrowheads="1"/>
              </p:cNvSpPr>
              <p:nvPr/>
            </p:nvSpPr>
            <p:spPr bwMode="auto">
              <a:xfrm>
                <a:off x="105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36" name="Rectangle 1040"/>
              <p:cNvSpPr>
                <a:spLocks noChangeArrowheads="1"/>
              </p:cNvSpPr>
              <p:nvPr/>
            </p:nvSpPr>
            <p:spPr bwMode="auto">
              <a:xfrm>
                <a:off x="115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37" name="Rectangle 1041"/>
              <p:cNvSpPr>
                <a:spLocks noChangeArrowheads="1"/>
              </p:cNvSpPr>
              <p:nvPr/>
            </p:nvSpPr>
            <p:spPr bwMode="auto">
              <a:xfrm>
                <a:off x="124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38" name="Rectangle 1042"/>
              <p:cNvSpPr>
                <a:spLocks noChangeArrowheads="1"/>
              </p:cNvSpPr>
              <p:nvPr/>
            </p:nvSpPr>
            <p:spPr bwMode="auto">
              <a:xfrm>
                <a:off x="134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39" name="Rectangle 1043"/>
              <p:cNvSpPr>
                <a:spLocks noChangeArrowheads="1"/>
              </p:cNvSpPr>
              <p:nvPr/>
            </p:nvSpPr>
            <p:spPr bwMode="auto">
              <a:xfrm>
                <a:off x="143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0" name="Rectangle 1044"/>
              <p:cNvSpPr>
                <a:spLocks noChangeArrowheads="1"/>
              </p:cNvSpPr>
              <p:nvPr/>
            </p:nvSpPr>
            <p:spPr bwMode="auto">
              <a:xfrm>
                <a:off x="153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1" name="Rectangle 1045"/>
              <p:cNvSpPr>
                <a:spLocks noChangeArrowheads="1"/>
              </p:cNvSpPr>
              <p:nvPr/>
            </p:nvSpPr>
            <p:spPr bwMode="auto">
              <a:xfrm>
                <a:off x="163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2" name="Rectangle 1046"/>
              <p:cNvSpPr>
                <a:spLocks noChangeArrowheads="1"/>
              </p:cNvSpPr>
              <p:nvPr/>
            </p:nvSpPr>
            <p:spPr bwMode="auto">
              <a:xfrm>
                <a:off x="172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3" name="Rectangle 1047"/>
              <p:cNvSpPr>
                <a:spLocks noChangeArrowheads="1"/>
              </p:cNvSpPr>
              <p:nvPr/>
            </p:nvSpPr>
            <p:spPr bwMode="auto">
              <a:xfrm>
                <a:off x="182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4" name="Rectangle 1048"/>
              <p:cNvSpPr>
                <a:spLocks noChangeArrowheads="1"/>
              </p:cNvSpPr>
              <p:nvPr/>
            </p:nvSpPr>
            <p:spPr bwMode="auto">
              <a:xfrm>
                <a:off x="191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5" name="Rectangle 1049"/>
              <p:cNvSpPr>
                <a:spLocks noChangeArrowheads="1"/>
              </p:cNvSpPr>
              <p:nvPr/>
            </p:nvSpPr>
            <p:spPr bwMode="auto">
              <a:xfrm>
                <a:off x="201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6" name="Rectangle 1050"/>
              <p:cNvSpPr>
                <a:spLocks noChangeArrowheads="1"/>
              </p:cNvSpPr>
              <p:nvPr/>
            </p:nvSpPr>
            <p:spPr bwMode="auto">
              <a:xfrm>
                <a:off x="211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7" name="Rectangle 1051"/>
              <p:cNvSpPr>
                <a:spLocks noChangeArrowheads="1"/>
              </p:cNvSpPr>
              <p:nvPr/>
            </p:nvSpPr>
            <p:spPr bwMode="auto">
              <a:xfrm>
                <a:off x="220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8" name="Rectangle 1052"/>
              <p:cNvSpPr>
                <a:spLocks noChangeArrowheads="1"/>
              </p:cNvSpPr>
              <p:nvPr/>
            </p:nvSpPr>
            <p:spPr bwMode="auto">
              <a:xfrm>
                <a:off x="230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9" name="Rectangle 1053"/>
              <p:cNvSpPr>
                <a:spLocks noChangeArrowheads="1"/>
              </p:cNvSpPr>
              <p:nvPr/>
            </p:nvSpPr>
            <p:spPr bwMode="auto">
              <a:xfrm>
                <a:off x="239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50" name="Rectangle 1054"/>
              <p:cNvSpPr>
                <a:spLocks noChangeArrowheads="1"/>
              </p:cNvSpPr>
              <p:nvPr/>
            </p:nvSpPr>
            <p:spPr bwMode="auto">
              <a:xfrm>
                <a:off x="24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51" name="Rectangle 1055"/>
              <p:cNvSpPr>
                <a:spLocks noChangeArrowheads="1"/>
              </p:cNvSpPr>
              <p:nvPr/>
            </p:nvSpPr>
            <p:spPr bwMode="auto">
              <a:xfrm>
                <a:off x="25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52" name="Rectangle 1056"/>
              <p:cNvSpPr>
                <a:spLocks noChangeArrowheads="1"/>
              </p:cNvSpPr>
              <p:nvPr/>
            </p:nvSpPr>
            <p:spPr bwMode="auto">
              <a:xfrm>
                <a:off x="26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53" name="Rectangle 1057"/>
              <p:cNvSpPr>
                <a:spLocks noChangeArrowheads="1"/>
              </p:cNvSpPr>
              <p:nvPr/>
            </p:nvSpPr>
            <p:spPr bwMode="auto">
              <a:xfrm>
                <a:off x="27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54" name="Rectangle 1058"/>
              <p:cNvSpPr>
                <a:spLocks noChangeArrowheads="1"/>
              </p:cNvSpPr>
              <p:nvPr/>
            </p:nvSpPr>
            <p:spPr bwMode="auto">
              <a:xfrm>
                <a:off x="28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55" name="Rectangle 1059"/>
              <p:cNvSpPr>
                <a:spLocks noChangeArrowheads="1"/>
              </p:cNvSpPr>
              <p:nvPr/>
            </p:nvSpPr>
            <p:spPr bwMode="auto">
              <a:xfrm>
                <a:off x="29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56" name="Rectangle 1060"/>
              <p:cNvSpPr>
                <a:spLocks noChangeArrowheads="1"/>
              </p:cNvSpPr>
              <p:nvPr/>
            </p:nvSpPr>
            <p:spPr bwMode="auto">
              <a:xfrm>
                <a:off x="30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57" name="Rectangle 1061"/>
              <p:cNvSpPr>
                <a:spLocks noChangeArrowheads="1"/>
              </p:cNvSpPr>
              <p:nvPr/>
            </p:nvSpPr>
            <p:spPr bwMode="auto">
              <a:xfrm>
                <a:off x="31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58" name="Rectangle 1062"/>
              <p:cNvSpPr>
                <a:spLocks noChangeArrowheads="1"/>
              </p:cNvSpPr>
              <p:nvPr/>
            </p:nvSpPr>
            <p:spPr bwMode="auto">
              <a:xfrm>
                <a:off x="32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59" name="Rectangle 1063"/>
              <p:cNvSpPr>
                <a:spLocks noChangeArrowheads="1"/>
              </p:cNvSpPr>
              <p:nvPr/>
            </p:nvSpPr>
            <p:spPr bwMode="auto">
              <a:xfrm>
                <a:off x="335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60" name="Rectangle 1064"/>
              <p:cNvSpPr>
                <a:spLocks noChangeArrowheads="1"/>
              </p:cNvSpPr>
              <p:nvPr/>
            </p:nvSpPr>
            <p:spPr bwMode="auto">
              <a:xfrm>
                <a:off x="345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61" name="Rectangle 1065"/>
              <p:cNvSpPr>
                <a:spLocks noChangeArrowheads="1"/>
              </p:cNvSpPr>
              <p:nvPr/>
            </p:nvSpPr>
            <p:spPr bwMode="auto">
              <a:xfrm>
                <a:off x="355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62" name="Rectangle 1066"/>
              <p:cNvSpPr>
                <a:spLocks noChangeArrowheads="1"/>
              </p:cNvSpPr>
              <p:nvPr/>
            </p:nvSpPr>
            <p:spPr bwMode="auto">
              <a:xfrm>
                <a:off x="364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63" name="Rectangle 1067"/>
              <p:cNvSpPr>
                <a:spLocks noChangeArrowheads="1"/>
              </p:cNvSpPr>
              <p:nvPr/>
            </p:nvSpPr>
            <p:spPr bwMode="auto">
              <a:xfrm>
                <a:off x="374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64" name="Rectangle 1068"/>
              <p:cNvSpPr>
                <a:spLocks noChangeArrowheads="1"/>
              </p:cNvSpPr>
              <p:nvPr/>
            </p:nvSpPr>
            <p:spPr bwMode="auto">
              <a:xfrm>
                <a:off x="383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65" name="Rectangle 1069"/>
              <p:cNvSpPr>
                <a:spLocks noChangeArrowheads="1"/>
              </p:cNvSpPr>
              <p:nvPr/>
            </p:nvSpPr>
            <p:spPr bwMode="auto">
              <a:xfrm>
                <a:off x="393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66" name="Rectangle 1070"/>
              <p:cNvSpPr>
                <a:spLocks noChangeArrowheads="1"/>
              </p:cNvSpPr>
              <p:nvPr/>
            </p:nvSpPr>
            <p:spPr bwMode="auto">
              <a:xfrm>
                <a:off x="403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67" name="Rectangle 1071"/>
              <p:cNvSpPr>
                <a:spLocks noChangeArrowheads="1"/>
              </p:cNvSpPr>
              <p:nvPr/>
            </p:nvSpPr>
            <p:spPr bwMode="auto">
              <a:xfrm>
                <a:off x="412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68" name="Rectangle 1072"/>
              <p:cNvSpPr>
                <a:spLocks noChangeArrowheads="1"/>
              </p:cNvSpPr>
              <p:nvPr/>
            </p:nvSpPr>
            <p:spPr bwMode="auto">
              <a:xfrm>
                <a:off x="422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69" name="Rectangle 1073"/>
              <p:cNvSpPr>
                <a:spLocks noChangeArrowheads="1"/>
              </p:cNvSpPr>
              <p:nvPr/>
            </p:nvSpPr>
            <p:spPr bwMode="auto">
              <a:xfrm>
                <a:off x="431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70" name="Rectangle 1074"/>
              <p:cNvSpPr>
                <a:spLocks noChangeArrowheads="1"/>
              </p:cNvSpPr>
              <p:nvPr/>
            </p:nvSpPr>
            <p:spPr bwMode="auto">
              <a:xfrm>
                <a:off x="441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71" name="Rectangle 1075"/>
              <p:cNvSpPr>
                <a:spLocks noChangeArrowheads="1"/>
              </p:cNvSpPr>
              <p:nvPr/>
            </p:nvSpPr>
            <p:spPr bwMode="auto">
              <a:xfrm>
                <a:off x="451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72" name="Rectangle 1076"/>
              <p:cNvSpPr>
                <a:spLocks noChangeArrowheads="1"/>
              </p:cNvSpPr>
              <p:nvPr/>
            </p:nvSpPr>
            <p:spPr bwMode="auto">
              <a:xfrm>
                <a:off x="460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73" name="Rectangle 1077"/>
              <p:cNvSpPr>
                <a:spLocks noChangeArrowheads="1"/>
              </p:cNvSpPr>
              <p:nvPr/>
            </p:nvSpPr>
            <p:spPr bwMode="auto">
              <a:xfrm>
                <a:off x="470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74" name="Rectangle 1078"/>
              <p:cNvSpPr>
                <a:spLocks noChangeArrowheads="1"/>
              </p:cNvSpPr>
              <p:nvPr/>
            </p:nvSpPr>
            <p:spPr bwMode="auto">
              <a:xfrm>
                <a:off x="479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75" name="Rectangle 1079"/>
              <p:cNvSpPr>
                <a:spLocks noChangeArrowheads="1"/>
              </p:cNvSpPr>
              <p:nvPr/>
            </p:nvSpPr>
            <p:spPr bwMode="auto">
              <a:xfrm>
                <a:off x="48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76" name="Rectangle 1080"/>
              <p:cNvSpPr>
                <a:spLocks noChangeArrowheads="1"/>
              </p:cNvSpPr>
              <p:nvPr/>
            </p:nvSpPr>
            <p:spPr bwMode="auto">
              <a:xfrm>
                <a:off x="49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77" name="Rectangle 1081"/>
              <p:cNvSpPr>
                <a:spLocks noChangeArrowheads="1"/>
              </p:cNvSpPr>
              <p:nvPr/>
            </p:nvSpPr>
            <p:spPr bwMode="auto">
              <a:xfrm>
                <a:off x="50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78" name="Rectangle 1082"/>
              <p:cNvSpPr>
                <a:spLocks noChangeArrowheads="1"/>
              </p:cNvSpPr>
              <p:nvPr/>
            </p:nvSpPr>
            <p:spPr bwMode="auto">
              <a:xfrm>
                <a:off x="51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79" name="Rectangle 1083"/>
              <p:cNvSpPr>
                <a:spLocks noChangeArrowheads="1"/>
              </p:cNvSpPr>
              <p:nvPr/>
            </p:nvSpPr>
            <p:spPr bwMode="auto">
              <a:xfrm>
                <a:off x="52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80" name="Rectangle 1084"/>
              <p:cNvSpPr>
                <a:spLocks noChangeArrowheads="1"/>
              </p:cNvSpPr>
              <p:nvPr/>
            </p:nvSpPr>
            <p:spPr bwMode="auto">
              <a:xfrm>
                <a:off x="53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81" name="Rectangle 1085"/>
              <p:cNvSpPr>
                <a:spLocks noChangeArrowheads="1"/>
              </p:cNvSpPr>
              <p:nvPr/>
            </p:nvSpPr>
            <p:spPr bwMode="auto">
              <a:xfrm>
                <a:off x="54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82" name="Rectangle 1086"/>
              <p:cNvSpPr>
                <a:spLocks noChangeArrowheads="1"/>
              </p:cNvSpPr>
              <p:nvPr/>
            </p:nvSpPr>
            <p:spPr bwMode="auto">
              <a:xfrm>
                <a:off x="55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83" name="Rectangle 1087"/>
              <p:cNvSpPr>
                <a:spLocks noChangeArrowheads="1"/>
              </p:cNvSpPr>
              <p:nvPr/>
            </p:nvSpPr>
            <p:spPr bwMode="auto">
              <a:xfrm>
                <a:off x="56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184" name="Rectangle 1088"/>
            <p:cNvSpPr>
              <a:spLocks noChangeArrowheads="1"/>
            </p:cNvSpPr>
            <p:nvPr userDrawn="1"/>
          </p:nvSpPr>
          <p:spPr bwMode="auto">
            <a:xfrm>
              <a:off x="429" y="0"/>
              <a:ext cx="5331" cy="432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85" name="Rectangle 1089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321"/>
            </a:xfrm>
            <a:prstGeom prst="rect">
              <a:avLst/>
            </a:prstGeom>
            <a:solidFill>
              <a:schemeClr val="hlink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86" name="Rectangle 1090"/>
          <p:cNvSpPr>
            <a:spLocks noChangeArrowheads="1"/>
          </p:cNvSpPr>
          <p:nvPr/>
        </p:nvSpPr>
        <p:spPr bwMode="auto">
          <a:xfrm>
            <a:off x="3505200" y="2590800"/>
            <a:ext cx="4892675" cy="76200"/>
          </a:xfrm>
          <a:prstGeom prst="rect">
            <a:avLst/>
          </a:prstGeom>
          <a:solidFill>
            <a:schemeClr val="hlink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altLang="en-US"/>
          </a:p>
        </p:txBody>
      </p:sp>
      <p:sp>
        <p:nvSpPr>
          <p:cNvPr id="5187" name="Rectangle 1091"/>
          <p:cNvSpPr>
            <a:spLocks noGrp="1" noChangeArrowheads="1"/>
          </p:cNvSpPr>
          <p:nvPr>
            <p:ph type="ctrTitle" sz="quarter"/>
          </p:nvPr>
        </p:nvSpPr>
        <p:spPr>
          <a:xfrm>
            <a:off x="779463" y="1096963"/>
            <a:ext cx="7678737" cy="1431925"/>
          </a:xfrm>
        </p:spPr>
        <p:txBody>
          <a:bodyPr/>
          <a:lstStyle>
            <a:lvl1pPr algn="r"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5188" name="Rectangle 109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21138" y="2860675"/>
            <a:ext cx="4437062" cy="3114675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5189" name="Rectangle 1093"/>
          <p:cNvSpPr>
            <a:spLocks noGrp="1" noChangeArrowheads="1"/>
          </p:cNvSpPr>
          <p:nvPr>
            <p:ph type="dt" sz="quarter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190" name="Rectangle 109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191" name="Rectangle 109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0E6B658-5803-4640-A454-8DA6A2060B5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611633-751C-4DF9-AD0D-B9EB191B11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8994730"/>
      </p:ext>
    </p:extLst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4525" y="192088"/>
            <a:ext cx="2039938" cy="59039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71538" y="192088"/>
            <a:ext cx="5970587" cy="59039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5E252A-60CC-4924-B1EE-F1EE54163B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3450054"/>
      </p:ext>
    </p:extLst>
  </p:cSld>
  <p:clrMapOvr>
    <a:masterClrMapping/>
  </p:clrMapOvr>
  <p:transition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1538" y="192088"/>
            <a:ext cx="8162925" cy="14319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2813" y="1905000"/>
            <a:ext cx="3978275" cy="4191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043488" y="1905000"/>
            <a:ext cx="3979862" cy="2019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043488" y="4076700"/>
            <a:ext cx="3979862" cy="2019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1152525" y="62865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590925" y="62865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9925" y="62865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1D9D973-5691-4FE0-9254-780F25B0AC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8034471"/>
      </p:ext>
    </p:extLst>
  </p:cSld>
  <p:clrMapOvr>
    <a:masterClrMapping/>
  </p:clrMapOvr>
  <p:transition>
    <p:rand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1538" y="192088"/>
            <a:ext cx="8162925" cy="14319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2813" y="1905000"/>
            <a:ext cx="3978275" cy="4191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3488" y="1905000"/>
            <a:ext cx="3979862" cy="4191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52525" y="62865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90925" y="62865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19925" y="62865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8E1F37D-21AC-4057-A548-B02815AD82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9353264"/>
      </p:ext>
    </p:extLst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6ED066-2D82-459C-A3FF-759C9A842EA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4182611"/>
      </p:ext>
    </p:extLst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1C89A4-22C3-4FAA-B928-363F144816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3317666"/>
      </p:ext>
    </p:extLst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2813" y="1905000"/>
            <a:ext cx="3978275" cy="4191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3488" y="1905000"/>
            <a:ext cx="3979862" cy="4191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D52031-B566-495F-BD1A-71C111D57FA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4472985"/>
      </p:ext>
    </p:extLst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3C04A4-29AF-46DE-BCB0-1A953FF604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4746137"/>
      </p:ext>
    </p:extLst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82807C-DDC3-4BE2-9DC7-546F9703146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9976926"/>
      </p:ext>
    </p:extLst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91A3CC-BA25-46D9-A461-F1803E80D0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5166086"/>
      </p:ext>
    </p:extLst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9C3727-9ED5-450B-9795-A33BD04C23A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4579086"/>
      </p:ext>
    </p:extLst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DB8F46-D5C3-42E0-857A-0F7D20172F8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3201772"/>
      </p:ext>
    </p:extLst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0"/>
            <a:ext cx="9147175" cy="6867525"/>
            <a:chOff x="0" y="0"/>
            <a:chExt cx="5762" cy="4326"/>
          </a:xfrm>
        </p:grpSpPr>
        <p:sp>
          <p:nvSpPr>
            <p:cNvPr id="4099" name="Rectangle 3"/>
            <p:cNvSpPr>
              <a:spLocks noChangeArrowheads="1"/>
            </p:cNvSpPr>
            <p:nvPr userDrawn="1"/>
          </p:nvSpPr>
          <p:spPr bwMode="hidden">
            <a:xfrm>
              <a:off x="0" y="0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0" name="Rectangle 4"/>
            <p:cNvSpPr>
              <a:spLocks noChangeArrowheads="1"/>
            </p:cNvSpPr>
            <p:nvPr userDrawn="1"/>
          </p:nvSpPr>
          <p:spPr bwMode="hidden">
            <a:xfrm>
              <a:off x="9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1" name="Rectangle 5"/>
            <p:cNvSpPr>
              <a:spLocks noChangeArrowheads="1"/>
            </p:cNvSpPr>
            <p:nvPr userDrawn="1"/>
          </p:nvSpPr>
          <p:spPr bwMode="hidden">
            <a:xfrm>
              <a:off x="19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2" name="Rectangle 6"/>
            <p:cNvSpPr>
              <a:spLocks noChangeArrowheads="1"/>
            </p:cNvSpPr>
            <p:nvPr userDrawn="1"/>
          </p:nvSpPr>
          <p:spPr bwMode="hidden">
            <a:xfrm>
              <a:off x="28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3" name="Rectangle 7"/>
            <p:cNvSpPr>
              <a:spLocks noChangeArrowheads="1"/>
            </p:cNvSpPr>
            <p:nvPr userDrawn="1"/>
          </p:nvSpPr>
          <p:spPr bwMode="hidden">
            <a:xfrm>
              <a:off x="38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4" name="Rectangle 8"/>
            <p:cNvSpPr>
              <a:spLocks noChangeArrowheads="1"/>
            </p:cNvSpPr>
            <p:nvPr userDrawn="1"/>
          </p:nvSpPr>
          <p:spPr bwMode="hidden">
            <a:xfrm>
              <a:off x="48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5" name="Rectangle 9"/>
            <p:cNvSpPr>
              <a:spLocks noChangeArrowheads="1"/>
            </p:cNvSpPr>
            <p:nvPr userDrawn="1"/>
          </p:nvSpPr>
          <p:spPr bwMode="hidden">
            <a:xfrm>
              <a:off x="57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6" name="Rectangle 10"/>
            <p:cNvSpPr>
              <a:spLocks noChangeArrowheads="1"/>
            </p:cNvSpPr>
            <p:nvPr userDrawn="1"/>
          </p:nvSpPr>
          <p:spPr bwMode="hidden">
            <a:xfrm>
              <a:off x="67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7" name="Rectangle 11"/>
            <p:cNvSpPr>
              <a:spLocks noChangeArrowheads="1"/>
            </p:cNvSpPr>
            <p:nvPr userDrawn="1"/>
          </p:nvSpPr>
          <p:spPr bwMode="hidden">
            <a:xfrm>
              <a:off x="76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8" name="Rectangle 12"/>
            <p:cNvSpPr>
              <a:spLocks noChangeArrowheads="1"/>
            </p:cNvSpPr>
            <p:nvPr userDrawn="1"/>
          </p:nvSpPr>
          <p:spPr bwMode="hidden">
            <a:xfrm>
              <a:off x="86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9" name="Rectangle 13"/>
            <p:cNvSpPr>
              <a:spLocks noChangeArrowheads="1"/>
            </p:cNvSpPr>
            <p:nvPr userDrawn="1"/>
          </p:nvSpPr>
          <p:spPr bwMode="hidden">
            <a:xfrm>
              <a:off x="96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0" name="Rectangle 14"/>
            <p:cNvSpPr>
              <a:spLocks noChangeArrowheads="1"/>
            </p:cNvSpPr>
            <p:nvPr userDrawn="1"/>
          </p:nvSpPr>
          <p:spPr bwMode="hidden">
            <a:xfrm>
              <a:off x="105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1" name="Rectangle 15"/>
            <p:cNvSpPr>
              <a:spLocks noChangeArrowheads="1"/>
            </p:cNvSpPr>
            <p:nvPr userDrawn="1"/>
          </p:nvSpPr>
          <p:spPr bwMode="hidden">
            <a:xfrm>
              <a:off x="115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2" name="Rectangle 16"/>
            <p:cNvSpPr>
              <a:spLocks noChangeArrowheads="1"/>
            </p:cNvSpPr>
            <p:nvPr userDrawn="1"/>
          </p:nvSpPr>
          <p:spPr bwMode="hidden">
            <a:xfrm>
              <a:off x="124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3" name="Rectangle 17"/>
            <p:cNvSpPr>
              <a:spLocks noChangeArrowheads="1"/>
            </p:cNvSpPr>
            <p:nvPr userDrawn="1"/>
          </p:nvSpPr>
          <p:spPr bwMode="hidden">
            <a:xfrm>
              <a:off x="134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4" name="Rectangle 18"/>
            <p:cNvSpPr>
              <a:spLocks noChangeArrowheads="1"/>
            </p:cNvSpPr>
            <p:nvPr userDrawn="1"/>
          </p:nvSpPr>
          <p:spPr bwMode="hidden">
            <a:xfrm>
              <a:off x="144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5" name="Rectangle 19"/>
            <p:cNvSpPr>
              <a:spLocks noChangeArrowheads="1"/>
            </p:cNvSpPr>
            <p:nvPr userDrawn="1"/>
          </p:nvSpPr>
          <p:spPr bwMode="hidden">
            <a:xfrm>
              <a:off x="153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6" name="Rectangle 20"/>
            <p:cNvSpPr>
              <a:spLocks noChangeArrowheads="1"/>
            </p:cNvSpPr>
            <p:nvPr userDrawn="1"/>
          </p:nvSpPr>
          <p:spPr bwMode="hidden">
            <a:xfrm>
              <a:off x="163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7" name="Rectangle 21"/>
            <p:cNvSpPr>
              <a:spLocks noChangeArrowheads="1"/>
            </p:cNvSpPr>
            <p:nvPr userDrawn="1"/>
          </p:nvSpPr>
          <p:spPr bwMode="hidden">
            <a:xfrm>
              <a:off x="172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8" name="Rectangle 22"/>
            <p:cNvSpPr>
              <a:spLocks noChangeArrowheads="1"/>
            </p:cNvSpPr>
            <p:nvPr userDrawn="1"/>
          </p:nvSpPr>
          <p:spPr bwMode="hidden">
            <a:xfrm>
              <a:off x="182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9" name="Rectangle 23"/>
            <p:cNvSpPr>
              <a:spLocks noChangeArrowheads="1"/>
            </p:cNvSpPr>
            <p:nvPr userDrawn="1"/>
          </p:nvSpPr>
          <p:spPr bwMode="hidden">
            <a:xfrm>
              <a:off x="192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0" name="Rectangle 24"/>
            <p:cNvSpPr>
              <a:spLocks noChangeArrowheads="1"/>
            </p:cNvSpPr>
            <p:nvPr userDrawn="1"/>
          </p:nvSpPr>
          <p:spPr bwMode="hidden">
            <a:xfrm>
              <a:off x="201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1" name="Rectangle 25"/>
            <p:cNvSpPr>
              <a:spLocks noChangeArrowheads="1"/>
            </p:cNvSpPr>
            <p:nvPr userDrawn="1"/>
          </p:nvSpPr>
          <p:spPr bwMode="hidden">
            <a:xfrm>
              <a:off x="211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2" name="Rectangle 26"/>
            <p:cNvSpPr>
              <a:spLocks noChangeArrowheads="1"/>
            </p:cNvSpPr>
            <p:nvPr userDrawn="1"/>
          </p:nvSpPr>
          <p:spPr bwMode="hidden">
            <a:xfrm>
              <a:off x="220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3" name="Rectangle 27"/>
            <p:cNvSpPr>
              <a:spLocks noChangeArrowheads="1"/>
            </p:cNvSpPr>
            <p:nvPr userDrawn="1"/>
          </p:nvSpPr>
          <p:spPr bwMode="hidden">
            <a:xfrm>
              <a:off x="230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4" name="Rectangle 28"/>
            <p:cNvSpPr>
              <a:spLocks noChangeArrowheads="1"/>
            </p:cNvSpPr>
            <p:nvPr userDrawn="1"/>
          </p:nvSpPr>
          <p:spPr bwMode="hidden">
            <a:xfrm>
              <a:off x="240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5" name="Rectangle 29"/>
            <p:cNvSpPr>
              <a:spLocks noChangeArrowheads="1"/>
            </p:cNvSpPr>
            <p:nvPr userDrawn="1"/>
          </p:nvSpPr>
          <p:spPr bwMode="hidden">
            <a:xfrm>
              <a:off x="249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6" name="Rectangle 30"/>
            <p:cNvSpPr>
              <a:spLocks noChangeArrowheads="1"/>
            </p:cNvSpPr>
            <p:nvPr userDrawn="1"/>
          </p:nvSpPr>
          <p:spPr bwMode="hidden">
            <a:xfrm>
              <a:off x="259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7" name="Rectangle 31"/>
            <p:cNvSpPr>
              <a:spLocks noChangeArrowheads="1"/>
            </p:cNvSpPr>
            <p:nvPr userDrawn="1"/>
          </p:nvSpPr>
          <p:spPr bwMode="hidden">
            <a:xfrm>
              <a:off x="268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8" name="Rectangle 32"/>
            <p:cNvSpPr>
              <a:spLocks noChangeArrowheads="1"/>
            </p:cNvSpPr>
            <p:nvPr userDrawn="1"/>
          </p:nvSpPr>
          <p:spPr bwMode="hidden">
            <a:xfrm>
              <a:off x="278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9" name="Rectangle 33"/>
            <p:cNvSpPr>
              <a:spLocks noChangeArrowheads="1"/>
            </p:cNvSpPr>
            <p:nvPr userDrawn="1"/>
          </p:nvSpPr>
          <p:spPr bwMode="hidden">
            <a:xfrm>
              <a:off x="288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0" name="Rectangle 34"/>
            <p:cNvSpPr>
              <a:spLocks noChangeArrowheads="1"/>
            </p:cNvSpPr>
            <p:nvPr userDrawn="1"/>
          </p:nvSpPr>
          <p:spPr bwMode="hidden">
            <a:xfrm>
              <a:off x="297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1" name="Rectangle 35"/>
            <p:cNvSpPr>
              <a:spLocks noChangeArrowheads="1"/>
            </p:cNvSpPr>
            <p:nvPr userDrawn="1"/>
          </p:nvSpPr>
          <p:spPr bwMode="hidden">
            <a:xfrm>
              <a:off x="307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2" name="Rectangle 36"/>
            <p:cNvSpPr>
              <a:spLocks noChangeArrowheads="1"/>
            </p:cNvSpPr>
            <p:nvPr userDrawn="1"/>
          </p:nvSpPr>
          <p:spPr bwMode="hidden">
            <a:xfrm>
              <a:off x="316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3" name="Rectangle 37"/>
            <p:cNvSpPr>
              <a:spLocks noChangeArrowheads="1"/>
            </p:cNvSpPr>
            <p:nvPr userDrawn="1"/>
          </p:nvSpPr>
          <p:spPr bwMode="hidden">
            <a:xfrm>
              <a:off x="326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4" name="Rectangle 38"/>
            <p:cNvSpPr>
              <a:spLocks noChangeArrowheads="1"/>
            </p:cNvSpPr>
            <p:nvPr userDrawn="1"/>
          </p:nvSpPr>
          <p:spPr bwMode="hidden">
            <a:xfrm>
              <a:off x="336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5" name="Rectangle 39"/>
            <p:cNvSpPr>
              <a:spLocks noChangeArrowheads="1"/>
            </p:cNvSpPr>
            <p:nvPr userDrawn="1"/>
          </p:nvSpPr>
          <p:spPr bwMode="hidden">
            <a:xfrm>
              <a:off x="345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6" name="Rectangle 40"/>
            <p:cNvSpPr>
              <a:spLocks noChangeArrowheads="1"/>
            </p:cNvSpPr>
            <p:nvPr userDrawn="1"/>
          </p:nvSpPr>
          <p:spPr bwMode="hidden">
            <a:xfrm>
              <a:off x="355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7" name="Rectangle 41"/>
            <p:cNvSpPr>
              <a:spLocks noChangeArrowheads="1"/>
            </p:cNvSpPr>
            <p:nvPr userDrawn="1"/>
          </p:nvSpPr>
          <p:spPr bwMode="hidden">
            <a:xfrm>
              <a:off x="364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8" name="Rectangle 42"/>
            <p:cNvSpPr>
              <a:spLocks noChangeArrowheads="1"/>
            </p:cNvSpPr>
            <p:nvPr userDrawn="1"/>
          </p:nvSpPr>
          <p:spPr bwMode="hidden">
            <a:xfrm>
              <a:off x="374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9" name="Rectangle 43"/>
            <p:cNvSpPr>
              <a:spLocks noChangeArrowheads="1"/>
            </p:cNvSpPr>
            <p:nvPr userDrawn="1"/>
          </p:nvSpPr>
          <p:spPr bwMode="hidden">
            <a:xfrm>
              <a:off x="384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0" name="Rectangle 44"/>
            <p:cNvSpPr>
              <a:spLocks noChangeArrowheads="1"/>
            </p:cNvSpPr>
            <p:nvPr userDrawn="1"/>
          </p:nvSpPr>
          <p:spPr bwMode="hidden">
            <a:xfrm>
              <a:off x="393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1" name="Rectangle 45"/>
            <p:cNvSpPr>
              <a:spLocks noChangeArrowheads="1"/>
            </p:cNvSpPr>
            <p:nvPr userDrawn="1"/>
          </p:nvSpPr>
          <p:spPr bwMode="hidden">
            <a:xfrm>
              <a:off x="403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2" name="Rectangle 46"/>
            <p:cNvSpPr>
              <a:spLocks noChangeArrowheads="1"/>
            </p:cNvSpPr>
            <p:nvPr userDrawn="1"/>
          </p:nvSpPr>
          <p:spPr bwMode="hidden">
            <a:xfrm>
              <a:off x="412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3" name="Rectangle 47"/>
            <p:cNvSpPr>
              <a:spLocks noChangeArrowheads="1"/>
            </p:cNvSpPr>
            <p:nvPr userDrawn="1"/>
          </p:nvSpPr>
          <p:spPr bwMode="hidden">
            <a:xfrm>
              <a:off x="422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4" name="Rectangle 48"/>
            <p:cNvSpPr>
              <a:spLocks noChangeArrowheads="1"/>
            </p:cNvSpPr>
            <p:nvPr userDrawn="1"/>
          </p:nvSpPr>
          <p:spPr bwMode="hidden">
            <a:xfrm>
              <a:off x="432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5" name="Rectangle 49"/>
            <p:cNvSpPr>
              <a:spLocks noChangeArrowheads="1"/>
            </p:cNvSpPr>
            <p:nvPr userDrawn="1"/>
          </p:nvSpPr>
          <p:spPr bwMode="hidden">
            <a:xfrm>
              <a:off x="441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6" name="Rectangle 50"/>
            <p:cNvSpPr>
              <a:spLocks noChangeArrowheads="1"/>
            </p:cNvSpPr>
            <p:nvPr userDrawn="1"/>
          </p:nvSpPr>
          <p:spPr bwMode="hidden">
            <a:xfrm>
              <a:off x="451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7" name="Rectangle 51"/>
            <p:cNvSpPr>
              <a:spLocks noChangeArrowheads="1"/>
            </p:cNvSpPr>
            <p:nvPr userDrawn="1"/>
          </p:nvSpPr>
          <p:spPr bwMode="hidden">
            <a:xfrm>
              <a:off x="460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8" name="Rectangle 52"/>
            <p:cNvSpPr>
              <a:spLocks noChangeArrowheads="1"/>
            </p:cNvSpPr>
            <p:nvPr userDrawn="1"/>
          </p:nvSpPr>
          <p:spPr bwMode="hidden">
            <a:xfrm>
              <a:off x="470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9" name="Rectangle 53"/>
            <p:cNvSpPr>
              <a:spLocks noChangeArrowheads="1"/>
            </p:cNvSpPr>
            <p:nvPr userDrawn="1"/>
          </p:nvSpPr>
          <p:spPr bwMode="hidden">
            <a:xfrm>
              <a:off x="480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50" name="Rectangle 54"/>
            <p:cNvSpPr>
              <a:spLocks noChangeArrowheads="1"/>
            </p:cNvSpPr>
            <p:nvPr userDrawn="1"/>
          </p:nvSpPr>
          <p:spPr bwMode="hidden">
            <a:xfrm>
              <a:off x="489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51" name="Rectangle 55"/>
            <p:cNvSpPr>
              <a:spLocks noChangeArrowheads="1"/>
            </p:cNvSpPr>
            <p:nvPr userDrawn="1"/>
          </p:nvSpPr>
          <p:spPr bwMode="hidden">
            <a:xfrm>
              <a:off x="499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52" name="Rectangle 56"/>
            <p:cNvSpPr>
              <a:spLocks noChangeArrowheads="1"/>
            </p:cNvSpPr>
            <p:nvPr userDrawn="1"/>
          </p:nvSpPr>
          <p:spPr bwMode="hidden">
            <a:xfrm>
              <a:off x="508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53" name="Rectangle 57"/>
            <p:cNvSpPr>
              <a:spLocks noChangeArrowheads="1"/>
            </p:cNvSpPr>
            <p:nvPr userDrawn="1"/>
          </p:nvSpPr>
          <p:spPr bwMode="hidden">
            <a:xfrm>
              <a:off x="518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54" name="Rectangle 58"/>
            <p:cNvSpPr>
              <a:spLocks noChangeArrowheads="1"/>
            </p:cNvSpPr>
            <p:nvPr userDrawn="1"/>
          </p:nvSpPr>
          <p:spPr bwMode="hidden">
            <a:xfrm>
              <a:off x="528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55" name="Rectangle 59"/>
            <p:cNvSpPr>
              <a:spLocks noChangeArrowheads="1"/>
            </p:cNvSpPr>
            <p:nvPr userDrawn="1"/>
          </p:nvSpPr>
          <p:spPr bwMode="hidden">
            <a:xfrm>
              <a:off x="537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56" name="Rectangle 60"/>
            <p:cNvSpPr>
              <a:spLocks noChangeArrowheads="1"/>
            </p:cNvSpPr>
            <p:nvPr userDrawn="1"/>
          </p:nvSpPr>
          <p:spPr bwMode="hidden">
            <a:xfrm>
              <a:off x="547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57" name="Rectangle 61"/>
            <p:cNvSpPr>
              <a:spLocks noChangeArrowheads="1"/>
            </p:cNvSpPr>
            <p:nvPr userDrawn="1"/>
          </p:nvSpPr>
          <p:spPr bwMode="hidden">
            <a:xfrm>
              <a:off x="556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58" name="Rectangle 62"/>
            <p:cNvSpPr>
              <a:spLocks noChangeArrowheads="1"/>
            </p:cNvSpPr>
            <p:nvPr userDrawn="1"/>
          </p:nvSpPr>
          <p:spPr bwMode="hidden">
            <a:xfrm>
              <a:off x="566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59" name="Rectangle 63"/>
            <p:cNvSpPr>
              <a:spLocks noChangeArrowheads="1"/>
            </p:cNvSpPr>
            <p:nvPr userDrawn="1"/>
          </p:nvSpPr>
          <p:spPr bwMode="hidden">
            <a:xfrm>
              <a:off x="431" y="0"/>
              <a:ext cx="5331" cy="432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60" name="Rectangle 64"/>
            <p:cNvSpPr>
              <a:spLocks noChangeArrowheads="1"/>
            </p:cNvSpPr>
            <p:nvPr userDrawn="1"/>
          </p:nvSpPr>
          <p:spPr bwMode="blackGray">
            <a:xfrm>
              <a:off x="0" y="1081"/>
              <a:ext cx="4378" cy="47"/>
            </a:xfrm>
            <a:prstGeom prst="rect">
              <a:avLst/>
            </a:prstGeom>
            <a:solidFill>
              <a:schemeClr val="hlink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161" name="Rectangle 65"/>
          <p:cNvSpPr>
            <a:spLocks noGrp="1" noChangeArrowheads="1"/>
          </p:cNvSpPr>
          <p:nvPr>
            <p:ph type="title"/>
          </p:nvPr>
        </p:nvSpPr>
        <p:spPr bwMode="auto">
          <a:xfrm>
            <a:off x="871538" y="192088"/>
            <a:ext cx="8162925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4162" name="Rectangle 66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1905000"/>
            <a:ext cx="8110537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163" name="Rectangle 6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52525" y="62865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4164" name="Rectangle 6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90925" y="62865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4165" name="Rectangle 6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9925" y="62865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CB1A208-5497-4D81-868E-5BF3FDE17FE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ransition>
    <p:random/>
  </p:transition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anose="020B060403050404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anose="020B060403050404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anose="020B060403050404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anose="020B060403050404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anose="020B060403050404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anose="020B060403050404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anose="020B060403050404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anose="020B060403050404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5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10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79463" y="1082338"/>
            <a:ext cx="7678737" cy="1446550"/>
          </a:xfrm>
        </p:spPr>
        <p:txBody>
          <a:bodyPr/>
          <a:lstStyle/>
          <a:p>
            <a:r>
              <a:rPr lang="en-US" altLang="en-US" dirty="0"/>
              <a:t>Electric Potential of a Parallel Plate Capacitor</a:t>
            </a:r>
          </a:p>
        </p:txBody>
      </p:sp>
    </p:spTree>
  </p:cSld>
  <p:clrMapOvr>
    <a:masterClrMapping/>
  </p:clrMapOvr>
  <p:transition>
    <p:rand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4: Parallel Plates(#4)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035" name="Rectangle 3"/>
              <p:cNvSpPr>
                <a:spLocks noGrp="1" noChangeArrowheads="1"/>
              </p:cNvSpPr>
              <p:nvPr>
                <p:ph type="body" sz="half" idx="1"/>
              </p:nvPr>
            </p:nvSpPr>
            <p:spPr>
              <a:xfrm>
                <a:off x="912813" y="1905000"/>
                <a:ext cx="8013700" cy="4683125"/>
              </a:xfrm>
            </p:spPr>
            <p:txBody>
              <a:bodyPr/>
              <a:lstStyle/>
              <a:p>
                <a:r>
                  <a:rPr lang="en-US" altLang="en-US" sz="2400" dirty="0"/>
                  <a:t>Since </a:t>
                </a:r>
                <a14:m>
                  <m:oMath xmlns:m="http://schemas.openxmlformats.org/officeDocument/2006/math">
                    <m:r>
                      <a:rPr lang="en-US" altLang="en-US" sz="2400" i="1" dirty="0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altLang="en-US" sz="240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en-US" sz="2400" i="1" dirty="0" err="1">
                        <a:latin typeface="Cambria Math" panose="02040503050406030204" pitchFamily="18" charset="0"/>
                      </a:rPr>
                      <m:t>𝑞𝐸</m:t>
                    </m:r>
                  </m:oMath>
                </a14:m>
                <a:r>
                  <a:rPr lang="en-US" altLang="en-US" sz="2400" dirty="0"/>
                  <a:t>, it will be the same for both particles because their charges are the same and the electric field is uniform between two parallel plates.</a:t>
                </a:r>
              </a:p>
              <a:p>
                <a:r>
                  <a:rPr lang="en-US" altLang="en-US" sz="2400" dirty="0"/>
                  <a:t>We also know that </a:t>
                </a:r>
                <a14:m>
                  <m:oMath xmlns:m="http://schemas.openxmlformats.org/officeDocument/2006/math">
                    <m:r>
                      <a:rPr lang="en-US" altLang="en-US" sz="2400" i="1" dirty="0" smtClean="0">
                        <a:latin typeface="Cambria Math" panose="02040503050406030204" pitchFamily="18" charset="0"/>
                      </a:rPr>
                      <m:t>𝑊</m:t>
                    </m:r>
                    <m:r>
                      <a:rPr lang="en-US" altLang="en-US" sz="240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en-US" sz="2400" i="1" dirty="0" err="1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altLang="en-US" sz="2400" i="1" dirty="0" err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</m:t>
                    </m:r>
                    <m:r>
                      <a:rPr lang="en-US" altLang="en-US" sz="2400" i="1" dirty="0" err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𝑑</m:t>
                    </m:r>
                  </m:oMath>
                </a14:m>
                <a:r>
                  <a:rPr lang="en-US" altLang="en-US" sz="2400" dirty="0">
                    <a:sym typeface="Symbol" panose="05050102010706020507" pitchFamily="18" charset="2"/>
                  </a:rPr>
                  <a:t>.  Since we know the distance between the plates and the work done to move either charge from one plate to another, we can determine the force as follows:</a:t>
                </a:r>
              </a:p>
              <a:p>
                <a:pPr algn="ctr">
                  <a:buFont typeface="Wingdings" panose="05000000000000000000" pitchFamily="2" charset="2"/>
                  <a:buNone/>
                </a:pPr>
                <a:endParaRPr lang="en-US" altLang="en-US" sz="2400" dirty="0">
                  <a:sym typeface="Symbol" panose="05050102010706020507" pitchFamily="18" charset="2"/>
                </a:endParaRPr>
              </a:p>
            </p:txBody>
          </p:sp>
        </mc:Choice>
        <mc:Fallback xmlns="">
          <p:sp>
            <p:nvSpPr>
              <p:cNvPr id="44035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1"/>
              </p:nvPr>
            </p:nvSpPr>
            <p:spPr>
              <a:xfrm>
                <a:off x="912813" y="1905000"/>
                <a:ext cx="8013700" cy="4683125"/>
              </a:xfrm>
              <a:blipFill>
                <a:blip r:embed="rId2"/>
                <a:stretch>
                  <a:fillRect l="-533" t="-1172" r="-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240280" y="5377815"/>
                <a:ext cx="5589287" cy="7403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𝑛𝑒𝑡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𝑊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1.6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−14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𝐽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1.0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−4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1.6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0280" y="5377815"/>
                <a:ext cx="5589287" cy="74039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uiExpand="1" build="p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4: Parallel Plates(#5)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2813" y="1905000"/>
            <a:ext cx="8013700" cy="4683125"/>
          </a:xfrm>
        </p:spPr>
        <p:txBody>
          <a:bodyPr/>
          <a:lstStyle/>
          <a:p>
            <a:r>
              <a:rPr lang="en-US" altLang="en-US" sz="2400" dirty="0"/>
              <a:t>Since we have the force acting on each particle, we can now calculate the acceleration of each particle using Newton’s 2</a:t>
            </a:r>
            <a:r>
              <a:rPr lang="en-US" altLang="en-US" sz="2400" baseline="30000" dirty="0"/>
              <a:t>nd</a:t>
            </a:r>
            <a:r>
              <a:rPr lang="en-US" altLang="en-US" sz="2400" dirty="0"/>
              <a:t> Law.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2400" dirty="0">
              <a:sym typeface="Symbol" panose="05050102010706020507" pitchFamily="18" charset="2"/>
            </a:endParaRPr>
          </a:p>
          <a:p>
            <a:pPr algn="ctr">
              <a:buFont typeface="Wingdings" panose="05000000000000000000" pitchFamily="2" charset="2"/>
              <a:buNone/>
            </a:pPr>
            <a:endParaRPr lang="en-US" altLang="en-US" sz="2400" dirty="0">
              <a:sym typeface="Symbol" panose="05050102010706020507" pitchFamily="18" charset="2"/>
            </a:endParaRPr>
          </a:p>
        </p:txBody>
      </p:sp>
      <p:graphicFrame>
        <p:nvGraphicFramePr>
          <p:cNvPr id="46084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1311275" y="3403600"/>
          <a:ext cx="6851650" cy="236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05" name="Equation" r:id="rId3" imgW="2717640" imgH="939600" progId="Equation.BREE4">
                  <p:embed/>
                </p:oleObj>
              </mc:Choice>
              <mc:Fallback>
                <p:oleObj name="Equation" r:id="rId3" imgW="2717640" imgH="939600" progId="Equation.BREE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1275" y="3403600"/>
                        <a:ext cx="6851650" cy="2368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60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60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6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922338"/>
            <a:ext cx="8162925" cy="701675"/>
          </a:xfrm>
        </p:spPr>
        <p:txBody>
          <a:bodyPr/>
          <a:lstStyle/>
          <a:p>
            <a:r>
              <a:rPr lang="en-US" altLang="en-US" sz="4000"/>
              <a:t>Characteristics of a Capacitor</a:t>
            </a:r>
          </a:p>
        </p:txBody>
      </p:sp>
      <p:sp>
        <p:nvSpPr>
          <p:cNvPr id="1068" name="Rectangle 44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 dirty="0"/>
              <a:t>	</a:t>
            </a:r>
            <a:endParaRPr lang="en-US" altLang="en-US" sz="2000" baseline="-25000" dirty="0"/>
          </a:p>
          <a:p>
            <a:pPr>
              <a:buFont typeface="Wingdings" panose="05000000000000000000" pitchFamily="2" charset="2"/>
              <a:buNone/>
            </a:pPr>
            <a:endParaRPr lang="en-US" altLang="en-US" sz="2000" dirty="0"/>
          </a:p>
        </p:txBody>
      </p:sp>
      <p:grpSp>
        <p:nvGrpSpPr>
          <p:cNvPr id="1088" name="Group 64"/>
          <p:cNvGrpSpPr>
            <a:grpSpLocks/>
          </p:cNvGrpSpPr>
          <p:nvPr/>
        </p:nvGrpSpPr>
        <p:grpSpPr bwMode="auto">
          <a:xfrm>
            <a:off x="5819775" y="1897063"/>
            <a:ext cx="3149600" cy="1039812"/>
            <a:chOff x="3648" y="1689"/>
            <a:chExt cx="1984" cy="655"/>
          </a:xfrm>
        </p:grpSpPr>
        <p:sp>
          <p:nvSpPr>
            <p:cNvPr id="1040" name="Text Box 16"/>
            <p:cNvSpPr txBox="1">
              <a:spLocks noChangeArrowheads="1"/>
            </p:cNvSpPr>
            <p:nvPr/>
          </p:nvSpPr>
          <p:spPr bwMode="auto">
            <a:xfrm>
              <a:off x="4282" y="2009"/>
              <a:ext cx="1350" cy="3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r>
                <a:rPr lang="en-US" altLang="en-US" sz="1600" b="1" dirty="0"/>
                <a:t>Uniform Electric Field</a:t>
              </a:r>
            </a:p>
          </p:txBody>
        </p:sp>
        <p:sp>
          <p:nvSpPr>
            <p:cNvPr id="1073" name="Freeform 49"/>
            <p:cNvSpPr>
              <a:spLocks/>
            </p:cNvSpPr>
            <p:nvPr/>
          </p:nvSpPr>
          <p:spPr bwMode="auto">
            <a:xfrm>
              <a:off x="3648" y="1689"/>
              <a:ext cx="914" cy="304"/>
            </a:xfrm>
            <a:custGeom>
              <a:avLst/>
              <a:gdLst>
                <a:gd name="T0" fmla="*/ 914 w 914"/>
                <a:gd name="T1" fmla="*/ 304 h 304"/>
                <a:gd name="T2" fmla="*/ 439 w 914"/>
                <a:gd name="T3" fmla="*/ 3 h 304"/>
                <a:gd name="T4" fmla="*/ 0 w 914"/>
                <a:gd name="T5" fmla="*/ 286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14" h="304">
                  <a:moveTo>
                    <a:pt x="914" y="304"/>
                  </a:moveTo>
                  <a:cubicBezTo>
                    <a:pt x="752" y="155"/>
                    <a:pt x="591" y="6"/>
                    <a:pt x="439" y="3"/>
                  </a:cubicBezTo>
                  <a:cubicBezTo>
                    <a:pt x="287" y="0"/>
                    <a:pt x="78" y="222"/>
                    <a:pt x="0" y="286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087" name="Group 63"/>
          <p:cNvGrpSpPr>
            <a:grpSpLocks/>
          </p:cNvGrpSpPr>
          <p:nvPr/>
        </p:nvGrpSpPr>
        <p:grpSpPr bwMode="auto">
          <a:xfrm>
            <a:off x="187325" y="2460625"/>
            <a:ext cx="2163763" cy="825500"/>
            <a:chOff x="100" y="2044"/>
            <a:chExt cx="1363" cy="520"/>
          </a:xfrm>
        </p:grpSpPr>
        <p:sp>
          <p:nvSpPr>
            <p:cNvPr id="1071" name="Rectangle 47"/>
            <p:cNvSpPr>
              <a:spLocks noChangeArrowheads="1"/>
            </p:cNvSpPr>
            <p:nvPr/>
          </p:nvSpPr>
          <p:spPr bwMode="auto">
            <a:xfrm>
              <a:off x="100" y="2044"/>
              <a:ext cx="1339" cy="5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600" b="1">
                  <a:solidFill>
                    <a:schemeClr val="tx2"/>
                  </a:solidFill>
                </a:rPr>
                <a:t>Two equal and oppositely charged plates</a:t>
              </a:r>
            </a:p>
          </p:txBody>
        </p:sp>
        <p:sp>
          <p:nvSpPr>
            <p:cNvPr id="1074" name="Line 50"/>
            <p:cNvSpPr>
              <a:spLocks noChangeShapeType="1"/>
            </p:cNvSpPr>
            <p:nvPr/>
          </p:nvSpPr>
          <p:spPr bwMode="auto">
            <a:xfrm>
              <a:off x="1024" y="2295"/>
              <a:ext cx="439" cy="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075" name="Group 51"/>
          <p:cNvGrpSpPr>
            <a:grpSpLocks/>
          </p:cNvGrpSpPr>
          <p:nvPr/>
        </p:nvGrpSpPr>
        <p:grpSpPr bwMode="auto">
          <a:xfrm>
            <a:off x="2376488" y="2108200"/>
            <a:ext cx="4222750" cy="2822575"/>
            <a:chOff x="1479" y="1237"/>
            <a:chExt cx="2660" cy="1778"/>
          </a:xfrm>
        </p:grpSpPr>
        <p:sp>
          <p:nvSpPr>
            <p:cNvPr id="1028" name="Rectangle 4"/>
            <p:cNvSpPr>
              <a:spLocks noChangeArrowheads="1"/>
            </p:cNvSpPr>
            <p:nvPr/>
          </p:nvSpPr>
          <p:spPr bwMode="auto">
            <a:xfrm>
              <a:off x="1479" y="1237"/>
              <a:ext cx="164" cy="176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+</a:t>
              </a:r>
            </a:p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+</a:t>
              </a:r>
            </a:p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+</a:t>
              </a:r>
            </a:p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+</a:t>
              </a:r>
            </a:p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+</a:t>
              </a:r>
            </a:p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+</a:t>
              </a:r>
            </a:p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+</a:t>
              </a:r>
            </a:p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+</a:t>
              </a:r>
            </a:p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+</a:t>
              </a:r>
            </a:p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+</a:t>
              </a:r>
            </a:p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+</a:t>
              </a:r>
            </a:p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++++</a:t>
              </a:r>
            </a:p>
          </p:txBody>
        </p:sp>
        <p:sp>
          <p:nvSpPr>
            <p:cNvPr id="1029" name="Rectangle 5"/>
            <p:cNvSpPr>
              <a:spLocks noChangeArrowheads="1"/>
            </p:cNvSpPr>
            <p:nvPr/>
          </p:nvSpPr>
          <p:spPr bwMode="auto">
            <a:xfrm>
              <a:off x="3993" y="1253"/>
              <a:ext cx="146" cy="176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-</a:t>
              </a:r>
            </a:p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-</a:t>
              </a:r>
            </a:p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-</a:t>
              </a:r>
            </a:p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-</a:t>
              </a:r>
            </a:p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-</a:t>
              </a:r>
            </a:p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-</a:t>
              </a:r>
            </a:p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-</a:t>
              </a:r>
            </a:p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-</a:t>
              </a:r>
            </a:p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-</a:t>
              </a:r>
            </a:p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-</a:t>
              </a:r>
            </a:p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-</a:t>
              </a:r>
            </a:p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----</a:t>
              </a:r>
            </a:p>
          </p:txBody>
        </p:sp>
      </p:grpSp>
      <p:grpSp>
        <p:nvGrpSpPr>
          <p:cNvPr id="1090" name="Group 66"/>
          <p:cNvGrpSpPr>
            <a:grpSpLocks/>
          </p:cNvGrpSpPr>
          <p:nvPr/>
        </p:nvGrpSpPr>
        <p:grpSpPr bwMode="auto">
          <a:xfrm>
            <a:off x="2636838" y="2354263"/>
            <a:ext cx="3730625" cy="2286000"/>
            <a:chOff x="1657" y="1977"/>
            <a:chExt cx="2336" cy="1440"/>
          </a:xfrm>
        </p:grpSpPr>
        <p:sp>
          <p:nvSpPr>
            <p:cNvPr id="1035" name="Line 11"/>
            <p:cNvSpPr>
              <a:spLocks noChangeShapeType="1"/>
            </p:cNvSpPr>
            <p:nvPr/>
          </p:nvSpPr>
          <p:spPr bwMode="auto">
            <a:xfrm>
              <a:off x="1661" y="1977"/>
              <a:ext cx="233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9" name="Line 15"/>
            <p:cNvSpPr>
              <a:spLocks noChangeShapeType="1"/>
            </p:cNvSpPr>
            <p:nvPr/>
          </p:nvSpPr>
          <p:spPr bwMode="auto">
            <a:xfrm>
              <a:off x="1657" y="3417"/>
              <a:ext cx="233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0" name="Line 56"/>
            <p:cNvSpPr>
              <a:spLocks noChangeShapeType="1"/>
            </p:cNvSpPr>
            <p:nvPr/>
          </p:nvSpPr>
          <p:spPr bwMode="auto">
            <a:xfrm>
              <a:off x="1661" y="3129"/>
              <a:ext cx="233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1" name="Line 57"/>
            <p:cNvSpPr>
              <a:spLocks noChangeShapeType="1"/>
            </p:cNvSpPr>
            <p:nvPr/>
          </p:nvSpPr>
          <p:spPr bwMode="auto">
            <a:xfrm>
              <a:off x="1663" y="2841"/>
              <a:ext cx="233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2" name="Line 58"/>
            <p:cNvSpPr>
              <a:spLocks noChangeShapeType="1"/>
            </p:cNvSpPr>
            <p:nvPr/>
          </p:nvSpPr>
          <p:spPr bwMode="auto">
            <a:xfrm>
              <a:off x="1663" y="2553"/>
              <a:ext cx="233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3" name="Line 59"/>
            <p:cNvSpPr>
              <a:spLocks noChangeShapeType="1"/>
            </p:cNvSpPr>
            <p:nvPr/>
          </p:nvSpPr>
          <p:spPr bwMode="auto">
            <a:xfrm>
              <a:off x="1661" y="2265"/>
              <a:ext cx="233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84" name="Text Box 60"/>
          <p:cNvSpPr txBox="1">
            <a:spLocks noChangeArrowheads="1"/>
          </p:cNvSpPr>
          <p:nvPr/>
        </p:nvSpPr>
        <p:spPr bwMode="auto">
          <a:xfrm>
            <a:off x="3353423" y="3760305"/>
            <a:ext cx="2326278" cy="400110"/>
          </a:xfrm>
          <a:prstGeom prst="rect">
            <a:avLst/>
          </a:prstGeom>
          <a:solidFill>
            <a:srgbClr val="FFFF66"/>
          </a:solidFill>
          <a:ln>
            <a:solidFill>
              <a:srgbClr val="990033"/>
            </a:solidFill>
          </a:ln>
          <a:effectLst/>
          <a:extLst/>
        </p:spPr>
        <p:txBody>
          <a:bodyPr wrap="none">
            <a:spAutoFit/>
          </a:bodyPr>
          <a:lstStyle/>
          <a:p>
            <a:r>
              <a:rPr lang="en-US" altLang="en-US" sz="2000" b="1" dirty="0"/>
              <a:t>E = CONSTANT</a:t>
            </a:r>
          </a:p>
        </p:txBody>
      </p:sp>
      <p:sp>
        <p:nvSpPr>
          <p:cNvPr id="1085" name="Rectangle 61"/>
          <p:cNvSpPr>
            <a:spLocks noChangeArrowheads="1"/>
          </p:cNvSpPr>
          <p:nvPr/>
        </p:nvSpPr>
        <p:spPr bwMode="auto">
          <a:xfrm>
            <a:off x="801688" y="5026025"/>
            <a:ext cx="8069262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31775" indent="-2317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Char char="•"/>
            </a:pPr>
            <a:r>
              <a:rPr lang="en-US" altLang="en-US" sz="2000" b="1" dirty="0">
                <a:solidFill>
                  <a:srgbClr val="990033"/>
                </a:solidFill>
                <a:latin typeface="Verdana" panose="020B0604030504040204" pitchFamily="34" charset="0"/>
              </a:rPr>
              <a:t>Since the electric field is constant, the force acting on a charged particle will be the same everywhere between the plates.</a:t>
            </a:r>
          </a:p>
          <a:p>
            <a:pPr>
              <a:buFontTx/>
              <a:buChar char="•"/>
            </a:pPr>
            <a:r>
              <a:rPr lang="en-US" altLang="en-US" b="1" i="1" dirty="0">
                <a:solidFill>
                  <a:srgbClr val="990033"/>
                </a:solidFill>
              </a:rPr>
              <a:t>F</a:t>
            </a:r>
            <a:r>
              <a:rPr lang="en-US" altLang="en-US" b="1" i="1" baseline="-25000" dirty="0">
                <a:solidFill>
                  <a:srgbClr val="990033"/>
                </a:solidFill>
              </a:rPr>
              <a:t>e</a:t>
            </a:r>
            <a:r>
              <a:rPr lang="en-US" altLang="en-US" b="1" i="1" dirty="0">
                <a:solidFill>
                  <a:srgbClr val="990033"/>
                </a:solidFill>
              </a:rPr>
              <a:t> = </a:t>
            </a:r>
            <a:r>
              <a:rPr lang="en-US" altLang="en-US" b="1" i="1" dirty="0" err="1">
                <a:solidFill>
                  <a:srgbClr val="990033"/>
                </a:solidFill>
              </a:rPr>
              <a:t>q</a:t>
            </a:r>
            <a:r>
              <a:rPr lang="en-US" altLang="en-US" b="1" i="1" baseline="-25000" dirty="0" err="1">
                <a:solidFill>
                  <a:srgbClr val="990033"/>
                </a:solidFill>
              </a:rPr>
              <a:t>o</a:t>
            </a:r>
            <a:r>
              <a:rPr lang="en-US" altLang="en-US" b="1" i="1" dirty="0" err="1">
                <a:solidFill>
                  <a:srgbClr val="990033"/>
                </a:solidFill>
              </a:rPr>
              <a:t>E</a:t>
            </a:r>
            <a:endParaRPr lang="en-US" altLang="en-US" b="1" i="1" dirty="0">
              <a:solidFill>
                <a:srgbClr val="990033"/>
              </a:solidFill>
            </a:endParaRPr>
          </a:p>
        </p:txBody>
      </p:sp>
      <p:grpSp>
        <p:nvGrpSpPr>
          <p:cNvPr id="1102" name="Group 78"/>
          <p:cNvGrpSpPr>
            <a:grpSpLocks/>
          </p:cNvGrpSpPr>
          <p:nvPr/>
        </p:nvGrpSpPr>
        <p:grpSpPr bwMode="auto">
          <a:xfrm>
            <a:off x="4205288" y="2397125"/>
            <a:ext cx="365125" cy="711200"/>
            <a:chOff x="2512" y="1500"/>
            <a:chExt cx="230" cy="448"/>
          </a:xfrm>
        </p:grpSpPr>
        <p:sp>
          <p:nvSpPr>
            <p:cNvPr id="1095" name="Text Box 71"/>
            <p:cNvSpPr txBox="1">
              <a:spLocks noChangeArrowheads="1"/>
            </p:cNvSpPr>
            <p:nvPr/>
          </p:nvSpPr>
          <p:spPr bwMode="auto">
            <a:xfrm>
              <a:off x="2520" y="1736"/>
              <a:ext cx="20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B</a:t>
              </a:r>
            </a:p>
          </p:txBody>
        </p:sp>
        <p:sp>
          <p:nvSpPr>
            <p:cNvPr id="1097" name="Oval 73"/>
            <p:cNvSpPr>
              <a:spLocks noChangeAspect="1" noChangeArrowheads="1"/>
            </p:cNvSpPr>
            <p:nvPr/>
          </p:nvSpPr>
          <p:spPr bwMode="auto">
            <a:xfrm>
              <a:off x="2512" y="1500"/>
              <a:ext cx="230" cy="23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Ins="0"/>
            <a:lstStyle/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q</a:t>
              </a:r>
              <a:r>
                <a:rPr lang="en-US" altLang="en-US" sz="1200" baseline="-25000">
                  <a:latin typeface="Times New Roman" panose="02020603050405020304" pitchFamily="18" charset="0"/>
                </a:rPr>
                <a:t>o</a:t>
              </a:r>
            </a:p>
          </p:txBody>
        </p:sp>
      </p:grpSp>
      <p:grpSp>
        <p:nvGrpSpPr>
          <p:cNvPr id="1101" name="Group 77"/>
          <p:cNvGrpSpPr>
            <a:grpSpLocks/>
          </p:cNvGrpSpPr>
          <p:nvPr/>
        </p:nvGrpSpPr>
        <p:grpSpPr bwMode="auto">
          <a:xfrm>
            <a:off x="2789238" y="4232275"/>
            <a:ext cx="365125" cy="695325"/>
            <a:chOff x="1739" y="2666"/>
            <a:chExt cx="230" cy="438"/>
          </a:xfrm>
        </p:grpSpPr>
        <p:sp>
          <p:nvSpPr>
            <p:cNvPr id="1093" name="Oval 69"/>
            <p:cNvSpPr>
              <a:spLocks noChangeAspect="1" noChangeArrowheads="1"/>
            </p:cNvSpPr>
            <p:nvPr/>
          </p:nvSpPr>
          <p:spPr bwMode="auto">
            <a:xfrm>
              <a:off x="1739" y="2666"/>
              <a:ext cx="230" cy="23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Ins="0"/>
            <a:lstStyle/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q</a:t>
              </a:r>
              <a:r>
                <a:rPr lang="en-US" altLang="en-US" sz="1200" baseline="-25000">
                  <a:latin typeface="Times New Roman" panose="02020603050405020304" pitchFamily="18" charset="0"/>
                </a:rPr>
                <a:t>o</a:t>
              </a:r>
            </a:p>
          </p:txBody>
        </p:sp>
        <p:sp>
          <p:nvSpPr>
            <p:cNvPr id="1098" name="Text Box 74"/>
            <p:cNvSpPr txBox="1">
              <a:spLocks noChangeArrowheads="1"/>
            </p:cNvSpPr>
            <p:nvPr/>
          </p:nvSpPr>
          <p:spPr bwMode="auto">
            <a:xfrm>
              <a:off x="1756" y="2892"/>
              <a:ext cx="20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A</a:t>
              </a:r>
            </a:p>
          </p:txBody>
        </p:sp>
      </p:grpSp>
      <p:grpSp>
        <p:nvGrpSpPr>
          <p:cNvPr id="1103" name="Group 79"/>
          <p:cNvGrpSpPr>
            <a:grpSpLocks/>
          </p:cNvGrpSpPr>
          <p:nvPr/>
        </p:nvGrpSpPr>
        <p:grpSpPr bwMode="auto">
          <a:xfrm>
            <a:off x="5813425" y="3309938"/>
            <a:ext cx="365125" cy="695325"/>
            <a:chOff x="3608" y="2085"/>
            <a:chExt cx="230" cy="438"/>
          </a:xfrm>
        </p:grpSpPr>
        <p:sp>
          <p:nvSpPr>
            <p:cNvPr id="1099" name="Oval 75"/>
            <p:cNvSpPr>
              <a:spLocks noChangeAspect="1" noChangeArrowheads="1"/>
            </p:cNvSpPr>
            <p:nvPr/>
          </p:nvSpPr>
          <p:spPr bwMode="auto">
            <a:xfrm>
              <a:off x="3608" y="2085"/>
              <a:ext cx="230" cy="23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Ins="0"/>
            <a:lstStyle/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q</a:t>
              </a:r>
              <a:r>
                <a:rPr lang="en-US" altLang="en-US" sz="1200" baseline="-25000">
                  <a:latin typeface="Times New Roman" panose="02020603050405020304" pitchFamily="18" charset="0"/>
                </a:rPr>
                <a:t>o</a:t>
              </a:r>
            </a:p>
          </p:txBody>
        </p:sp>
        <p:sp>
          <p:nvSpPr>
            <p:cNvPr id="1100" name="Text Box 76"/>
            <p:cNvSpPr txBox="1">
              <a:spLocks noChangeArrowheads="1"/>
            </p:cNvSpPr>
            <p:nvPr/>
          </p:nvSpPr>
          <p:spPr bwMode="auto">
            <a:xfrm>
              <a:off x="3625" y="2311"/>
              <a:ext cx="20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C</a:t>
              </a:r>
            </a:p>
          </p:txBody>
        </p:sp>
      </p:grpSp>
      <p:sp>
        <p:nvSpPr>
          <p:cNvPr id="1104" name="AutoShape 80"/>
          <p:cNvSpPr>
            <a:spLocks noChangeArrowheads="1"/>
          </p:cNvSpPr>
          <p:nvPr/>
        </p:nvSpPr>
        <p:spPr bwMode="auto">
          <a:xfrm>
            <a:off x="2409825" y="6111875"/>
            <a:ext cx="1117600" cy="203200"/>
          </a:xfrm>
          <a:prstGeom prst="rightArrow">
            <a:avLst>
              <a:gd name="adj1" fmla="val 50000"/>
              <a:gd name="adj2" fmla="val 1375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05" name="Text Box 81"/>
          <p:cNvSpPr txBox="1">
            <a:spLocks noChangeArrowheads="1"/>
          </p:cNvSpPr>
          <p:nvPr/>
        </p:nvSpPr>
        <p:spPr bwMode="auto">
          <a:xfrm>
            <a:off x="3686175" y="5945188"/>
            <a:ext cx="1841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i="1" dirty="0">
                <a:latin typeface="Times New Roman" panose="02020603050405020304" pitchFamily="18" charset="0"/>
              </a:rPr>
              <a:t>F</a:t>
            </a:r>
            <a:r>
              <a:rPr lang="en-US" altLang="en-US" i="1" baseline="-25000" dirty="0">
                <a:latin typeface="Times New Roman" panose="02020603050405020304" pitchFamily="18" charset="0"/>
              </a:rPr>
              <a:t>A</a:t>
            </a:r>
            <a:r>
              <a:rPr lang="en-US" altLang="en-US" i="1" dirty="0">
                <a:latin typeface="Times New Roman" panose="02020603050405020304" pitchFamily="18" charset="0"/>
              </a:rPr>
              <a:t> = F</a:t>
            </a:r>
            <a:r>
              <a:rPr lang="en-US" altLang="en-US" i="1" baseline="-25000" dirty="0">
                <a:latin typeface="Times New Roman" panose="02020603050405020304" pitchFamily="18" charset="0"/>
              </a:rPr>
              <a:t>B</a:t>
            </a:r>
            <a:r>
              <a:rPr lang="en-US" altLang="en-US" i="1" dirty="0">
                <a:latin typeface="Times New Roman" panose="02020603050405020304" pitchFamily="18" charset="0"/>
              </a:rPr>
              <a:t> = F</a:t>
            </a:r>
            <a:r>
              <a:rPr lang="en-US" altLang="en-US" i="1" baseline="-25000" dirty="0">
                <a:latin typeface="Times New Roman" panose="02020603050405020304" pitchFamily="18" charset="0"/>
              </a:rPr>
              <a:t>C</a:t>
            </a:r>
            <a:endParaRPr lang="en-US" altLang="en-US" i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0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1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1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4" grpId="0" animBg="1"/>
      <p:bldP spid="1085" grpId="0"/>
      <p:bldP spid="1104" grpId="0" animBg="1"/>
      <p:bldP spid="110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300574"/>
            <a:ext cx="8162925" cy="1323439"/>
          </a:xfrm>
        </p:spPr>
        <p:txBody>
          <a:bodyPr/>
          <a:lstStyle/>
          <a:p>
            <a:r>
              <a:rPr lang="en-US" altLang="en-US" sz="4000" dirty="0"/>
              <a:t>Work moving a charge through an electric field in a Capacitor</a:t>
            </a:r>
          </a:p>
        </p:txBody>
      </p:sp>
      <p:sp>
        <p:nvSpPr>
          <p:cNvPr id="38915" name="Oval 3"/>
          <p:cNvSpPr>
            <a:spLocks noChangeAspect="1" noChangeArrowheads="1"/>
          </p:cNvSpPr>
          <p:nvPr/>
        </p:nvSpPr>
        <p:spPr bwMode="auto">
          <a:xfrm>
            <a:off x="4870450" y="3003550"/>
            <a:ext cx="365125" cy="36512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Ins="0"/>
          <a:lstStyle/>
          <a:p>
            <a:pPr eaLnBrk="0" hangingPunct="0"/>
            <a:r>
              <a:rPr lang="en-US" altLang="en-US" sz="1200">
                <a:latin typeface="Times New Roman" panose="02020603050405020304" pitchFamily="18" charset="0"/>
              </a:rPr>
              <a:t>q</a:t>
            </a:r>
            <a:r>
              <a:rPr lang="en-US" altLang="en-US" sz="1200" baseline="-25000">
                <a:latin typeface="Times New Roman" panose="02020603050405020304" pitchFamily="18" charset="0"/>
              </a:rPr>
              <a:t>o</a:t>
            </a:r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 flipV="1">
            <a:off x="5256213" y="3186113"/>
            <a:ext cx="558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4862513" y="2687638"/>
            <a:ext cx="3238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A</a:t>
            </a:r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4657725" y="3427413"/>
            <a:ext cx="9747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 b="1"/>
              <a:t>F</a:t>
            </a:r>
            <a:r>
              <a:rPr lang="en-US" altLang="en-US" sz="1600"/>
              <a:t> = q</a:t>
            </a:r>
            <a:r>
              <a:rPr lang="en-US" altLang="en-US" sz="1600" baseline="-25000"/>
              <a:t>o</a:t>
            </a:r>
            <a:r>
              <a:rPr lang="en-US" altLang="en-US" sz="1600" b="1"/>
              <a:t>E</a:t>
            </a:r>
            <a:endParaRPr lang="en-US" altLang="en-US" sz="1600"/>
          </a:p>
        </p:txBody>
      </p:sp>
      <p:grpSp>
        <p:nvGrpSpPr>
          <p:cNvPr id="38919" name="Group 7"/>
          <p:cNvGrpSpPr>
            <a:grpSpLocks/>
          </p:cNvGrpSpPr>
          <p:nvPr/>
        </p:nvGrpSpPr>
        <p:grpSpPr bwMode="auto">
          <a:xfrm>
            <a:off x="6743700" y="2697163"/>
            <a:ext cx="1139825" cy="1033462"/>
            <a:chOff x="3014" y="1609"/>
            <a:chExt cx="718" cy="651"/>
          </a:xfrm>
        </p:grpSpPr>
        <p:grpSp>
          <p:nvGrpSpPr>
            <p:cNvPr id="38920" name="Group 8"/>
            <p:cNvGrpSpPr>
              <a:grpSpLocks/>
            </p:cNvGrpSpPr>
            <p:nvPr/>
          </p:nvGrpSpPr>
          <p:grpSpPr bwMode="auto">
            <a:xfrm>
              <a:off x="3137" y="1799"/>
              <a:ext cx="595" cy="230"/>
              <a:chOff x="1938" y="2439"/>
              <a:chExt cx="595" cy="230"/>
            </a:xfrm>
          </p:grpSpPr>
          <p:sp>
            <p:nvSpPr>
              <p:cNvPr id="38921" name="Oval 9"/>
              <p:cNvSpPr>
                <a:spLocks noChangeAspect="1" noChangeArrowheads="1"/>
              </p:cNvSpPr>
              <p:nvPr/>
            </p:nvSpPr>
            <p:spPr bwMode="auto">
              <a:xfrm>
                <a:off x="1938" y="2439"/>
                <a:ext cx="230" cy="23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Ins="0"/>
              <a:lstStyle/>
              <a:p>
                <a:pPr eaLnBrk="0" hangingPunct="0"/>
                <a:r>
                  <a:rPr lang="en-US" altLang="en-US" sz="1200">
                    <a:latin typeface="Times New Roman" panose="02020603050405020304" pitchFamily="18" charset="0"/>
                  </a:rPr>
                  <a:t>q</a:t>
                </a:r>
                <a:r>
                  <a:rPr lang="en-US" altLang="en-US" sz="1200" baseline="-25000">
                    <a:latin typeface="Times New Roman" panose="02020603050405020304" pitchFamily="18" charset="0"/>
                  </a:rPr>
                  <a:t>o</a:t>
                </a:r>
              </a:p>
            </p:txBody>
          </p:sp>
          <p:sp>
            <p:nvSpPr>
              <p:cNvPr id="38922" name="Line 10"/>
              <p:cNvSpPr>
                <a:spLocks noChangeShapeType="1"/>
              </p:cNvSpPr>
              <p:nvPr/>
            </p:nvSpPr>
            <p:spPr bwMode="auto">
              <a:xfrm flipV="1">
                <a:off x="2181" y="2554"/>
                <a:ext cx="35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8923" name="Text Box 11"/>
            <p:cNvSpPr txBox="1">
              <a:spLocks noChangeArrowheads="1"/>
            </p:cNvSpPr>
            <p:nvPr/>
          </p:nvSpPr>
          <p:spPr bwMode="auto">
            <a:xfrm>
              <a:off x="3123" y="1609"/>
              <a:ext cx="20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B</a:t>
              </a:r>
            </a:p>
          </p:txBody>
        </p:sp>
        <p:sp>
          <p:nvSpPr>
            <p:cNvPr id="38924" name="Rectangle 12"/>
            <p:cNvSpPr>
              <a:spLocks noChangeArrowheads="1"/>
            </p:cNvSpPr>
            <p:nvPr/>
          </p:nvSpPr>
          <p:spPr bwMode="auto">
            <a:xfrm>
              <a:off x="3014" y="2048"/>
              <a:ext cx="61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 b="1"/>
                <a:t>F</a:t>
              </a:r>
              <a:r>
                <a:rPr lang="en-US" altLang="en-US" sz="1600"/>
                <a:t> = q</a:t>
              </a:r>
              <a:r>
                <a:rPr lang="en-US" altLang="en-US" sz="1600" baseline="-25000"/>
                <a:t>o</a:t>
              </a:r>
              <a:r>
                <a:rPr lang="en-US" altLang="en-US" sz="1600" b="1"/>
                <a:t>E</a:t>
              </a:r>
              <a:endParaRPr lang="en-US" altLang="en-US" sz="1600"/>
            </a:p>
          </p:txBody>
        </p:sp>
      </p:grpSp>
      <p:grpSp>
        <p:nvGrpSpPr>
          <p:cNvPr id="38925" name="Group 13"/>
          <p:cNvGrpSpPr>
            <a:grpSpLocks/>
          </p:cNvGrpSpPr>
          <p:nvPr/>
        </p:nvGrpSpPr>
        <p:grpSpPr bwMode="auto">
          <a:xfrm>
            <a:off x="5057775" y="3976688"/>
            <a:ext cx="3227388" cy="473075"/>
            <a:chOff x="1960" y="2412"/>
            <a:chExt cx="2033" cy="298"/>
          </a:xfrm>
        </p:grpSpPr>
        <p:sp>
          <p:nvSpPr>
            <p:cNvPr id="38926" name="Line 14"/>
            <p:cNvSpPr>
              <a:spLocks noChangeShapeType="1"/>
            </p:cNvSpPr>
            <p:nvPr/>
          </p:nvSpPr>
          <p:spPr bwMode="auto">
            <a:xfrm>
              <a:off x="2962" y="2561"/>
              <a:ext cx="10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927" name="Text Box 15"/>
            <p:cNvSpPr txBox="1">
              <a:spLocks noChangeArrowheads="1"/>
            </p:cNvSpPr>
            <p:nvPr/>
          </p:nvSpPr>
          <p:spPr bwMode="auto">
            <a:xfrm>
              <a:off x="2705" y="2432"/>
              <a:ext cx="25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 dirty="0" err="1"/>
                <a:t>d</a:t>
              </a:r>
              <a:r>
                <a:rPr lang="en-US" altLang="en-US" sz="1600" baseline="-25000" dirty="0" err="1"/>
                <a:t>A</a:t>
              </a:r>
              <a:endParaRPr lang="en-US" altLang="en-US" sz="1600" dirty="0"/>
            </a:p>
          </p:txBody>
        </p:sp>
        <p:sp>
          <p:nvSpPr>
            <p:cNvPr id="38928" name="Line 16"/>
            <p:cNvSpPr>
              <a:spLocks noChangeShapeType="1"/>
            </p:cNvSpPr>
            <p:nvPr/>
          </p:nvSpPr>
          <p:spPr bwMode="auto">
            <a:xfrm>
              <a:off x="1960" y="2412"/>
              <a:ext cx="0" cy="29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8929" name="Line 17"/>
            <p:cNvSpPr>
              <a:spLocks noChangeShapeType="1"/>
            </p:cNvSpPr>
            <p:nvPr/>
          </p:nvSpPr>
          <p:spPr bwMode="auto">
            <a:xfrm flipH="1">
              <a:off x="1960" y="2561"/>
              <a:ext cx="74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38930" name="Group 18"/>
          <p:cNvGrpSpPr>
            <a:grpSpLocks/>
          </p:cNvGrpSpPr>
          <p:nvPr/>
        </p:nvGrpSpPr>
        <p:grpSpPr bwMode="auto">
          <a:xfrm>
            <a:off x="7115175" y="3656013"/>
            <a:ext cx="1169988" cy="473075"/>
            <a:chOff x="3256" y="2210"/>
            <a:chExt cx="737" cy="298"/>
          </a:xfrm>
        </p:grpSpPr>
        <p:sp>
          <p:nvSpPr>
            <p:cNvPr id="38931" name="Line 19"/>
            <p:cNvSpPr>
              <a:spLocks noChangeShapeType="1"/>
            </p:cNvSpPr>
            <p:nvPr/>
          </p:nvSpPr>
          <p:spPr bwMode="auto">
            <a:xfrm>
              <a:off x="3716" y="2346"/>
              <a:ext cx="27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932" name="Text Box 20"/>
            <p:cNvSpPr txBox="1">
              <a:spLocks noChangeArrowheads="1"/>
            </p:cNvSpPr>
            <p:nvPr/>
          </p:nvSpPr>
          <p:spPr bwMode="auto">
            <a:xfrm>
              <a:off x="3495" y="2236"/>
              <a:ext cx="275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600"/>
                <a:t>d</a:t>
              </a:r>
              <a:r>
                <a:rPr lang="en-US" altLang="en-US" sz="1600" baseline="-25000"/>
                <a:t>B</a:t>
              </a:r>
              <a:endParaRPr lang="en-US" altLang="en-US" sz="1600"/>
            </a:p>
          </p:txBody>
        </p:sp>
        <p:sp>
          <p:nvSpPr>
            <p:cNvPr id="38933" name="Line 21"/>
            <p:cNvSpPr>
              <a:spLocks noChangeShapeType="1"/>
            </p:cNvSpPr>
            <p:nvPr/>
          </p:nvSpPr>
          <p:spPr bwMode="auto">
            <a:xfrm flipH="1">
              <a:off x="3256" y="2346"/>
              <a:ext cx="23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8934" name="Line 22"/>
            <p:cNvSpPr>
              <a:spLocks noChangeShapeType="1"/>
            </p:cNvSpPr>
            <p:nvPr/>
          </p:nvSpPr>
          <p:spPr bwMode="auto">
            <a:xfrm>
              <a:off x="3256" y="2210"/>
              <a:ext cx="0" cy="29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38935" name="Group 23"/>
          <p:cNvGrpSpPr>
            <a:grpSpLocks/>
          </p:cNvGrpSpPr>
          <p:nvPr/>
        </p:nvGrpSpPr>
        <p:grpSpPr bwMode="auto">
          <a:xfrm>
            <a:off x="4294188" y="1993900"/>
            <a:ext cx="4222750" cy="2822575"/>
            <a:chOff x="1479" y="1237"/>
            <a:chExt cx="2660" cy="1778"/>
          </a:xfrm>
        </p:grpSpPr>
        <p:sp>
          <p:nvSpPr>
            <p:cNvPr id="38936" name="Rectangle 24"/>
            <p:cNvSpPr>
              <a:spLocks noChangeArrowheads="1"/>
            </p:cNvSpPr>
            <p:nvPr/>
          </p:nvSpPr>
          <p:spPr bwMode="auto">
            <a:xfrm>
              <a:off x="1479" y="1237"/>
              <a:ext cx="164" cy="176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+</a:t>
              </a:r>
            </a:p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+</a:t>
              </a:r>
            </a:p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+</a:t>
              </a:r>
            </a:p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+</a:t>
              </a:r>
            </a:p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+</a:t>
              </a:r>
            </a:p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+</a:t>
              </a:r>
            </a:p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+</a:t>
              </a:r>
            </a:p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+</a:t>
              </a:r>
            </a:p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+</a:t>
              </a:r>
            </a:p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+</a:t>
              </a:r>
            </a:p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+</a:t>
              </a:r>
            </a:p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++++</a:t>
              </a:r>
            </a:p>
          </p:txBody>
        </p:sp>
        <p:sp>
          <p:nvSpPr>
            <p:cNvPr id="38937" name="Rectangle 25"/>
            <p:cNvSpPr>
              <a:spLocks noChangeArrowheads="1"/>
            </p:cNvSpPr>
            <p:nvPr/>
          </p:nvSpPr>
          <p:spPr bwMode="auto">
            <a:xfrm>
              <a:off x="3993" y="1253"/>
              <a:ext cx="146" cy="176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-</a:t>
              </a:r>
            </a:p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-</a:t>
              </a:r>
            </a:p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-</a:t>
              </a:r>
            </a:p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-</a:t>
              </a:r>
            </a:p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-</a:t>
              </a:r>
            </a:p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-</a:t>
              </a:r>
            </a:p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-</a:t>
              </a:r>
            </a:p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-</a:t>
              </a:r>
            </a:p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-</a:t>
              </a:r>
            </a:p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-</a:t>
              </a:r>
            </a:p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-</a:t>
              </a:r>
            </a:p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----</a:t>
              </a:r>
            </a:p>
          </p:txBody>
        </p:sp>
      </p:grpSp>
      <p:grpSp>
        <p:nvGrpSpPr>
          <p:cNvPr id="38938" name="Group 26"/>
          <p:cNvGrpSpPr>
            <a:grpSpLocks/>
          </p:cNvGrpSpPr>
          <p:nvPr/>
        </p:nvGrpSpPr>
        <p:grpSpPr bwMode="auto">
          <a:xfrm>
            <a:off x="4554538" y="2239963"/>
            <a:ext cx="3730625" cy="2286000"/>
            <a:chOff x="1855" y="1392"/>
            <a:chExt cx="1989" cy="1440"/>
          </a:xfrm>
        </p:grpSpPr>
        <p:sp>
          <p:nvSpPr>
            <p:cNvPr id="38939" name="Line 27"/>
            <p:cNvSpPr>
              <a:spLocks noChangeShapeType="1"/>
            </p:cNvSpPr>
            <p:nvPr/>
          </p:nvSpPr>
          <p:spPr bwMode="auto">
            <a:xfrm>
              <a:off x="1855" y="1392"/>
              <a:ext cx="198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940" name="Line 28"/>
            <p:cNvSpPr>
              <a:spLocks noChangeShapeType="1"/>
            </p:cNvSpPr>
            <p:nvPr/>
          </p:nvSpPr>
          <p:spPr bwMode="auto">
            <a:xfrm>
              <a:off x="1855" y="1680"/>
              <a:ext cx="198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941" name="Line 29"/>
            <p:cNvSpPr>
              <a:spLocks noChangeShapeType="1"/>
            </p:cNvSpPr>
            <p:nvPr/>
          </p:nvSpPr>
          <p:spPr bwMode="auto">
            <a:xfrm>
              <a:off x="1859" y="2832"/>
              <a:ext cx="198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8946" name="Rectangle 34"/>
          <p:cNvSpPr>
            <a:spLocks noChangeArrowheads="1"/>
          </p:cNvSpPr>
          <p:nvPr/>
        </p:nvSpPr>
        <p:spPr bwMode="auto">
          <a:xfrm>
            <a:off x="1070014" y="2620169"/>
            <a:ext cx="2771340" cy="1547812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948" name="Text Box 36"/>
              <p:cNvSpPr txBox="1">
                <a:spLocks noChangeArrowheads="1"/>
              </p:cNvSpPr>
              <p:nvPr/>
            </p:nvSpPr>
            <p:spPr bwMode="auto">
              <a:xfrm>
                <a:off x="558800" y="3757613"/>
                <a:ext cx="848309" cy="45313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  <a:sym typeface="MT Symbol" pitchFamily="82" charset="2"/>
                        </a:rPr>
                        <m:t>         </m:t>
                      </m:r>
                    </m:oMath>
                  </m:oMathPara>
                </a14:m>
                <a:endParaRPr lang="en-US" altLang="en-US" baseline="-25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8948" name="Text 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58800" y="3757613"/>
                <a:ext cx="848309" cy="45313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949" name="Text Box 37"/>
              <p:cNvSpPr txBox="1">
                <a:spLocks noChangeArrowheads="1"/>
              </p:cNvSpPr>
              <p:nvPr/>
            </p:nvSpPr>
            <p:spPr bwMode="auto">
              <a:xfrm>
                <a:off x="1057673" y="2744989"/>
                <a:ext cx="2714910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en-US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alt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𝑊</m:t>
                          </m:r>
                        </m:e>
                        <m:sub>
                          <m:r>
                            <a:rPr lang="en-US" alt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𝐴𝐵</m:t>
                          </m:r>
                        </m:sub>
                      </m:sSub>
                      <m:r>
                        <a:rPr lang="en-US" altLang="en-US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altLang="en-US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𝐹</m:t>
                      </m:r>
                      <m:sSub>
                        <m:sSubPr>
                          <m:ctrlPr>
                            <a:rPr lang="en-US" alt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alt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𝑑</m:t>
                          </m:r>
                        </m:e>
                        <m:sub>
                          <m:r>
                            <a:rPr lang="en-US" alt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𝐵</m:t>
                          </m:r>
                        </m:sub>
                      </m:sSub>
                      <m:r>
                        <a:rPr lang="en-US" altLang="en-US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r>
                        <a:rPr lang="en-US" altLang="en-US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𝐹</m:t>
                      </m:r>
                      <m:sSub>
                        <m:sSubPr>
                          <m:ctrlPr>
                            <a:rPr lang="en-US" alt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alt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𝑑</m:t>
                          </m:r>
                        </m:e>
                        <m:sub>
                          <m:r>
                            <a:rPr lang="en-US" alt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𝐴</m:t>
                          </m:r>
                        </m:sub>
                      </m:sSub>
                    </m:oMath>
                  </m:oMathPara>
                </a14:m>
                <a:endParaRPr lang="en-US" alt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8949" name="Text 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57673" y="2744989"/>
                <a:ext cx="2714910" cy="461665"/>
              </a:xfrm>
              <a:prstGeom prst="rect">
                <a:avLst/>
              </a:prstGeom>
              <a:blipFill>
                <a:blip r:embed="rId3"/>
                <a:stretch>
                  <a:fillRect b="-394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951" name="Rectangle 39"/>
              <p:cNvSpPr>
                <a:spLocks noChangeArrowheads="1"/>
              </p:cNvSpPr>
              <p:nvPr/>
            </p:nvSpPr>
            <p:spPr bwMode="auto">
              <a:xfrm>
                <a:off x="1067198" y="3535564"/>
                <a:ext cx="2048766" cy="45313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𝑊</m:t>
                      </m:r>
                      <m:r>
                        <a:rPr lang="en-US" altLang="en-US" i="1" baseline="-25000" dirty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𝐴𝐵</m:t>
                      </m:r>
                      <m:r>
                        <a:rPr lang="en-US" altLang="en-US" i="1" dirty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altLang="en-US" i="1" dirty="0" err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𝑞</m:t>
                      </m:r>
                      <m:r>
                        <a:rPr lang="en-US" altLang="en-US" i="1" baseline="-25000" dirty="0" err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𝑜</m:t>
                      </m:r>
                      <m:r>
                        <a:rPr lang="en-US" altLang="en-US" i="1" dirty="0" err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𝐸</m:t>
                      </m:r>
                      <m:r>
                        <a:rPr lang="en-US" altLang="en-US" i="1" dirty="0" err="1">
                          <a:latin typeface="Cambria Math" panose="02040503050406030204" pitchFamily="18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m:t></m:t>
                      </m:r>
                      <m:r>
                        <a:rPr lang="en-US" altLang="en-US" i="1" dirty="0" err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𝑑</m:t>
                      </m:r>
                    </m:oMath>
                  </m:oMathPara>
                </a14:m>
                <a:endParaRPr lang="en-US" altLang="en-US" baseline="-25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8951" name="Rectangle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67198" y="3535564"/>
                <a:ext cx="2048766" cy="453137"/>
              </a:xfrm>
              <a:prstGeom prst="rect">
                <a:avLst/>
              </a:prstGeom>
              <a:blipFill>
                <a:blip r:embed="rId4"/>
                <a:stretch>
                  <a:fillRect b="-1351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958" name="Rectangle 46"/>
              <p:cNvSpPr>
                <a:spLocks noChangeArrowheads="1"/>
              </p:cNvSpPr>
              <p:nvPr/>
            </p:nvSpPr>
            <p:spPr bwMode="auto">
              <a:xfrm>
                <a:off x="695325" y="4779600"/>
                <a:ext cx="8201025" cy="101566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altLang="en-US" sz="2000" dirty="0">
                    <a:solidFill>
                      <a:srgbClr val="990033"/>
                    </a:solidFill>
                  </a:rPr>
                  <a:t>What if instead of traveling from point A to point B, the charge moved from point C to D?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altLang="en-US" sz="2000" dirty="0">
                    <a:solidFill>
                      <a:srgbClr val="990033"/>
                    </a:solidFill>
                  </a:rPr>
                  <a:t>If </a:t>
                </a:r>
                <a14:m>
                  <m:oMath xmlns:m="http://schemas.openxmlformats.org/officeDocument/2006/math">
                    <m:r>
                      <a:rPr lang="en-US" altLang="en-US" sz="2000" i="1" dirty="0" smtClean="0">
                        <a:solidFill>
                          <a:srgbClr val="990033"/>
                        </a:solidFill>
                        <a:latin typeface="Cambria Math" panose="02040503050406030204" pitchFamily="18" charset="0"/>
                      </a:rPr>
                      <m:t>𝑊</m:t>
                    </m:r>
                    <m:r>
                      <a:rPr lang="en-US" altLang="en-US" sz="2000" i="1" baseline="-25000" dirty="0">
                        <a:solidFill>
                          <a:srgbClr val="990033"/>
                        </a:solidFill>
                        <a:latin typeface="Cambria Math" panose="02040503050406030204" pitchFamily="18" charset="0"/>
                      </a:rPr>
                      <m:t>𝐴𝐵</m:t>
                    </m:r>
                    <m:r>
                      <a:rPr lang="en-US" altLang="en-US" sz="2000" i="1" dirty="0">
                        <a:solidFill>
                          <a:srgbClr val="990033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en-US" sz="2000" i="1" dirty="0" smtClean="0">
                        <a:solidFill>
                          <a:srgbClr val="990033"/>
                        </a:solidFill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altLang="en-US" sz="2000" i="1" baseline="-25000" dirty="0" err="1">
                        <a:solidFill>
                          <a:srgbClr val="990033"/>
                        </a:solidFill>
                        <a:latin typeface="Cambria Math" panose="02040503050406030204" pitchFamily="18" charset="0"/>
                      </a:rPr>
                      <m:t>𝑜</m:t>
                    </m:r>
                    <m:r>
                      <a:rPr lang="en-US" altLang="en-US" sz="2000" i="1" dirty="0" err="1">
                        <a:solidFill>
                          <a:srgbClr val="990033"/>
                        </a:solidFill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altLang="en-US" sz="2000" i="1" dirty="0" err="1">
                        <a:solidFill>
                          <a:srgbClr val="990033"/>
                        </a:solidFill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</m:t>
                    </m:r>
                    <m:r>
                      <a:rPr lang="en-US" altLang="en-US" sz="2000" i="1" dirty="0" err="1">
                        <a:solidFill>
                          <a:srgbClr val="990033"/>
                        </a:solidFill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𝑑</m:t>
                    </m:r>
                  </m:oMath>
                </a14:m>
                <a:r>
                  <a:rPr lang="en-US" altLang="en-US" sz="2000" dirty="0">
                    <a:solidFill>
                      <a:srgbClr val="990033"/>
                    </a:solidFill>
                    <a:sym typeface="Symbol" panose="05050102010706020507" pitchFamily="18" charset="2"/>
                  </a:rPr>
                  <a:t>, then what is W</a:t>
                </a:r>
                <a:r>
                  <a:rPr lang="en-US" altLang="en-US" sz="2000" baseline="-25000" dirty="0">
                    <a:solidFill>
                      <a:srgbClr val="990033"/>
                    </a:solidFill>
                    <a:sym typeface="Symbol" panose="05050102010706020507" pitchFamily="18" charset="2"/>
                  </a:rPr>
                  <a:t>CD</a:t>
                </a:r>
                <a:r>
                  <a:rPr lang="en-US" altLang="en-US" sz="2000" dirty="0">
                    <a:solidFill>
                      <a:srgbClr val="990033"/>
                    </a:solidFill>
                  </a:rPr>
                  <a:t>?</a:t>
                </a:r>
              </a:p>
            </p:txBody>
          </p:sp>
        </mc:Choice>
        <mc:Fallback>
          <p:sp>
            <p:nvSpPr>
              <p:cNvPr id="38958" name="Rectangle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95325" y="4779600"/>
                <a:ext cx="8201025" cy="1015663"/>
              </a:xfrm>
              <a:prstGeom prst="rect">
                <a:avLst/>
              </a:prstGeom>
              <a:blipFill>
                <a:blip r:embed="rId5"/>
                <a:stretch>
                  <a:fillRect l="-743" t="-2994" r="-1784" b="-958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959" name="Oval 47"/>
          <p:cNvSpPr>
            <a:spLocks noChangeAspect="1" noChangeArrowheads="1"/>
          </p:cNvSpPr>
          <p:nvPr/>
        </p:nvSpPr>
        <p:spPr bwMode="auto">
          <a:xfrm>
            <a:off x="6083300" y="4344988"/>
            <a:ext cx="365125" cy="36512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Ins="0"/>
          <a:lstStyle/>
          <a:p>
            <a:pPr eaLnBrk="0" hangingPunct="0"/>
            <a:r>
              <a:rPr lang="en-US" altLang="en-US" sz="1200">
                <a:latin typeface="Times New Roman" panose="02020603050405020304" pitchFamily="18" charset="0"/>
              </a:rPr>
              <a:t>q</a:t>
            </a:r>
            <a:r>
              <a:rPr lang="en-US" altLang="en-US" sz="1200" baseline="-25000">
                <a:latin typeface="Times New Roman" panose="02020603050405020304" pitchFamily="18" charset="0"/>
              </a:rPr>
              <a:t>o</a:t>
            </a:r>
          </a:p>
        </p:txBody>
      </p:sp>
      <p:sp>
        <p:nvSpPr>
          <p:cNvPr id="38960" name="Text Box 48"/>
          <p:cNvSpPr txBox="1">
            <a:spLocks noChangeArrowheads="1"/>
          </p:cNvSpPr>
          <p:nvPr/>
        </p:nvSpPr>
        <p:spPr bwMode="auto">
          <a:xfrm>
            <a:off x="5624513" y="2070100"/>
            <a:ext cx="341312" cy="3365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D</a:t>
            </a:r>
          </a:p>
        </p:txBody>
      </p:sp>
      <p:sp>
        <p:nvSpPr>
          <p:cNvPr id="38961" name="Text Box 49"/>
          <p:cNvSpPr txBox="1">
            <a:spLocks noChangeArrowheads="1"/>
          </p:cNvSpPr>
          <p:nvPr/>
        </p:nvSpPr>
        <p:spPr bwMode="auto">
          <a:xfrm>
            <a:off x="5645150" y="4368800"/>
            <a:ext cx="323850" cy="3365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C</a:t>
            </a:r>
          </a:p>
        </p:txBody>
      </p:sp>
      <p:grpSp>
        <p:nvGrpSpPr>
          <p:cNvPr id="38970" name="Group 58"/>
          <p:cNvGrpSpPr>
            <a:grpSpLocks/>
          </p:cNvGrpSpPr>
          <p:nvPr/>
        </p:nvGrpSpPr>
        <p:grpSpPr bwMode="auto">
          <a:xfrm>
            <a:off x="4556125" y="3149600"/>
            <a:ext cx="3727450" cy="914400"/>
            <a:chOff x="2870" y="1984"/>
            <a:chExt cx="2348" cy="576"/>
          </a:xfrm>
        </p:grpSpPr>
        <p:sp>
          <p:nvSpPr>
            <p:cNvPr id="38964" name="Line 52"/>
            <p:cNvSpPr>
              <a:spLocks noChangeShapeType="1"/>
            </p:cNvSpPr>
            <p:nvPr/>
          </p:nvSpPr>
          <p:spPr bwMode="auto">
            <a:xfrm>
              <a:off x="2873" y="1984"/>
              <a:ext cx="234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967" name="Line 55"/>
            <p:cNvSpPr>
              <a:spLocks noChangeShapeType="1"/>
            </p:cNvSpPr>
            <p:nvPr/>
          </p:nvSpPr>
          <p:spPr bwMode="auto">
            <a:xfrm>
              <a:off x="2870" y="2275"/>
              <a:ext cx="234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969" name="Line 57"/>
            <p:cNvSpPr>
              <a:spLocks noChangeShapeType="1"/>
            </p:cNvSpPr>
            <p:nvPr/>
          </p:nvSpPr>
          <p:spPr bwMode="auto">
            <a:xfrm>
              <a:off x="2873" y="2560"/>
              <a:ext cx="234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8971" name="Rectangle 59"/>
          <p:cNvSpPr>
            <a:spLocks noChangeArrowheads="1"/>
          </p:cNvSpPr>
          <p:nvPr/>
        </p:nvSpPr>
        <p:spPr bwMode="auto">
          <a:xfrm>
            <a:off x="695325" y="5809888"/>
            <a:ext cx="820102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 dirty="0">
                <a:solidFill>
                  <a:srgbClr val="990033"/>
                </a:solidFill>
              </a:rPr>
              <a:t>W</a:t>
            </a:r>
            <a:r>
              <a:rPr lang="en-US" altLang="en-US" sz="2000" baseline="-25000" dirty="0">
                <a:solidFill>
                  <a:srgbClr val="990033"/>
                </a:solidFill>
              </a:rPr>
              <a:t>CD</a:t>
            </a:r>
            <a:r>
              <a:rPr lang="en-US" altLang="en-US" sz="2000" dirty="0">
                <a:solidFill>
                  <a:srgbClr val="990033"/>
                </a:solidFill>
              </a:rPr>
              <a:t> = 0 Joules because the force acts perpendicular to the direction of motion.</a:t>
            </a:r>
          </a:p>
          <a:p>
            <a:pPr lvl="1">
              <a:buFontTx/>
              <a:buChar char="•"/>
            </a:pPr>
            <a:r>
              <a:rPr lang="en-US" altLang="en-US" sz="2000" b="1" dirty="0">
                <a:solidFill>
                  <a:schemeClr val="hlink"/>
                </a:solidFill>
              </a:rPr>
              <a:t>Do you remember that W = </a:t>
            </a:r>
            <a:r>
              <a:rPr lang="en-US" altLang="en-US" sz="2000" b="1" dirty="0" err="1">
                <a:solidFill>
                  <a:schemeClr val="hlink"/>
                </a:solidFill>
              </a:rPr>
              <a:t>F·d·cos</a:t>
            </a:r>
            <a:r>
              <a:rPr lang="en-US" altLang="en-US" sz="2000" b="1" dirty="0">
                <a:solidFill>
                  <a:schemeClr val="hlink"/>
                </a:solidFill>
                <a:sym typeface="Symbol" panose="05050102010706020507" pitchFamily="18" charset="2"/>
              </a:rPr>
              <a:t>?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89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9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8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8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8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8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8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38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withGroup">
                            <p:stCondLst>
                              <p:cond delay="5500"/>
                            </p:stCondLst>
                            <p:childTnLst>
                              <p:par>
                                <p:cTn id="28" presetID="53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750" fill="hold"/>
                                        <p:tgtEl>
                                          <p:spTgt spid="389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750" fill="hold"/>
                                        <p:tgtEl>
                                          <p:spTgt spid="389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750"/>
                                        <p:tgtEl>
                                          <p:spTgt spid="38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8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8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44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6" dur="500"/>
                                        <p:tgtEl>
                                          <p:spTgt spid="38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3.17919E-6 L 0.22691 -3.17919E-6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389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33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2" presetID="53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89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89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8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8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0" dur="500"/>
                                        <p:tgtEl>
                                          <p:spTgt spid="38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2000"/>
                                        <p:tgtEl>
                                          <p:spTgt spid="389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2000"/>
                                        <p:tgtEl>
                                          <p:spTgt spid="389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2000"/>
                                        <p:tgtEl>
                                          <p:spTgt spid="389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2000"/>
                                        <p:tgtEl>
                                          <p:spTgt spid="389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2000"/>
                                        <p:tgtEl>
                                          <p:spTgt spid="389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2000"/>
                                        <p:tgtEl>
                                          <p:spTgt spid="389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2000"/>
                                        <p:tgtEl>
                                          <p:spTgt spid="389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2000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1000"/>
                                        <p:tgtEl>
                                          <p:spTgt spid="38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89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389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38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1000" fill="hold"/>
                                        <p:tgtEl>
                                          <p:spTgt spid="389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1000" fill="hold"/>
                                        <p:tgtEl>
                                          <p:spTgt spid="389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2000"/>
                                        <p:tgtEl>
                                          <p:spTgt spid="38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0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2000"/>
                                        <p:tgtEl>
                                          <p:spTgt spid="38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0 -0.33295  E" pathEditMode="relative" ptsTypes="">
                                      <p:cBhvr>
                                        <p:cTn id="114" dur="2000" fill="hold"/>
                                        <p:tgtEl>
                                          <p:spTgt spid="389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9" dur="1" fill="hold"/>
                                        <p:tgtEl>
                                          <p:spTgt spid="38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4" dur="1" fill="hold"/>
                                        <p:tgtEl>
                                          <p:spTgt spid="38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animBg="1"/>
      <p:bldP spid="38915" grpId="1" animBg="1"/>
      <p:bldP spid="38915" grpId="2" animBg="1"/>
      <p:bldP spid="38916" grpId="0" animBg="1"/>
      <p:bldP spid="38916" grpId="1" animBg="1"/>
      <p:bldP spid="38917" grpId="0"/>
      <p:bldP spid="38917" grpId="1"/>
      <p:bldP spid="38918" grpId="0"/>
      <p:bldP spid="38918" grpId="1"/>
      <p:bldP spid="38946" grpId="0" animBg="1"/>
      <p:bldP spid="38948" grpId="0"/>
      <p:bldP spid="38949" grpId="0"/>
      <p:bldP spid="38951" grpId="0"/>
      <p:bldP spid="38958" grpId="0"/>
      <p:bldP spid="38959" grpId="0" animBg="1"/>
      <p:bldP spid="38959" grpId="1" animBg="1"/>
      <p:bldP spid="38960" grpId="0" animBg="1"/>
      <p:bldP spid="3896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981075" y="312738"/>
            <a:ext cx="8162925" cy="1311275"/>
          </a:xfrm>
        </p:spPr>
        <p:txBody>
          <a:bodyPr/>
          <a:lstStyle/>
          <a:p>
            <a:r>
              <a:rPr lang="en-US" altLang="en-US" sz="4000" dirty="0"/>
              <a:t>Electric Potential of a Capacitor – </a:t>
            </a:r>
            <a:r>
              <a:rPr lang="en-US" altLang="en-US" sz="4000" dirty="0">
                <a:solidFill>
                  <a:srgbClr val="993300"/>
                </a:solidFill>
              </a:rPr>
              <a:t>An alternative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251" name="Rectangle 3"/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altLang="en-US" sz="2400" dirty="0"/>
                  <a:t>From mechanics, </a:t>
                </a:r>
                <a14:m>
                  <m:oMath xmlns:m="http://schemas.openxmlformats.org/officeDocument/2006/math">
                    <m:r>
                      <a:rPr lang="en-US" altLang="en-US" sz="2400" i="1" dirty="0" smtClean="0">
                        <a:latin typeface="Cambria Math" panose="02040503050406030204" pitchFamily="18" charset="0"/>
                      </a:rPr>
                      <m:t>𝑊</m:t>
                    </m:r>
                    <m:r>
                      <a:rPr lang="en-US" altLang="en-US" sz="240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en-US" sz="2400" i="1" dirty="0" err="1">
                        <a:latin typeface="Cambria Math" panose="02040503050406030204" pitchFamily="18" charset="0"/>
                      </a:rPr>
                      <m:t>𝐹𝑑</m:t>
                    </m:r>
                  </m:oMath>
                </a14:m>
                <a:r>
                  <a:rPr lang="en-US" altLang="en-US" sz="2400" dirty="0"/>
                  <a:t>.</a:t>
                </a:r>
              </a:p>
              <a:p>
                <a:r>
                  <a:rPr lang="en-US" altLang="en-US" sz="2400" dirty="0"/>
                  <a:t>From the previous slide, </a:t>
                </a:r>
                <a14:m>
                  <m:oMath xmlns:m="http://schemas.openxmlformats.org/officeDocument/2006/math">
                    <m:r>
                      <a:rPr lang="en-US" altLang="en-US" sz="2400" i="1" dirty="0" smtClean="0">
                        <a:latin typeface="Cambria Math" panose="02040503050406030204" pitchFamily="18" charset="0"/>
                      </a:rPr>
                      <m:t>𝑊</m:t>
                    </m:r>
                    <m:r>
                      <a:rPr lang="en-US" altLang="en-US" sz="240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en-US" sz="2400" i="1" dirty="0" err="1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altLang="en-US" sz="2400" i="1" baseline="-25000" dirty="0" err="1">
                        <a:latin typeface="Cambria Math" panose="02040503050406030204" pitchFamily="18" charset="0"/>
                      </a:rPr>
                      <m:t>𝑜</m:t>
                    </m:r>
                    <m:r>
                      <a:rPr lang="en-US" altLang="en-US" sz="2400" i="1" dirty="0" err="1">
                        <a:latin typeface="Cambria Math" panose="02040503050406030204" pitchFamily="18" charset="0"/>
                      </a:rPr>
                      <m:t>𝐸𝑑</m:t>
                    </m:r>
                  </m:oMath>
                </a14:m>
                <a:endParaRPr lang="en-US" altLang="en-US" sz="2400" dirty="0"/>
              </a:p>
              <a:p>
                <a:r>
                  <a:rPr lang="en-US" altLang="en-US" sz="2400" dirty="0"/>
                  <a:t>From the reference table, </a:t>
                </a:r>
                <a14:m>
                  <m:oMath xmlns:m="http://schemas.openxmlformats.org/officeDocument/2006/math">
                    <m:r>
                      <a:rPr lang="en-US" altLang="en-US" sz="2400" i="1" dirty="0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</m:t>
                    </m:r>
                    <m:r>
                      <a:rPr lang="en-US" altLang="en-US" sz="2400" i="1" dirty="0">
                        <a:latin typeface="Cambria Math" panose="02040503050406030204" pitchFamily="18" charset="0"/>
                        <a:sym typeface="MT Symbol" pitchFamily="82" charset="2"/>
                      </a:rPr>
                      <m:t>𝑉</m:t>
                    </m:r>
                    <m:r>
                      <a:rPr lang="en-US" altLang="en-US" sz="2400" i="1" dirty="0">
                        <a:latin typeface="Cambria Math" panose="02040503050406030204" pitchFamily="18" charset="0"/>
                        <a:sym typeface="MT Symbol" pitchFamily="82" charset="2"/>
                      </a:rPr>
                      <m:t>=</m:t>
                    </m:r>
                    <m:r>
                      <a:rPr lang="en-US" altLang="en-US" sz="2400" i="1" dirty="0">
                        <a:latin typeface="Cambria Math" panose="02040503050406030204" pitchFamily="18" charset="0"/>
                        <a:sym typeface="MT Symbol" pitchFamily="82" charset="2"/>
                      </a:rPr>
                      <m:t>𝑊</m:t>
                    </m:r>
                    <m:r>
                      <a:rPr lang="en-US" altLang="en-US" sz="2400" i="1" dirty="0">
                        <a:latin typeface="Cambria Math" panose="02040503050406030204" pitchFamily="18" charset="0"/>
                        <a:sym typeface="MT Symbol" pitchFamily="82" charset="2"/>
                      </a:rPr>
                      <m:t>/</m:t>
                    </m:r>
                    <m:r>
                      <a:rPr lang="en-US" altLang="en-US" sz="2400" i="1" dirty="0" err="1">
                        <a:latin typeface="Cambria Math" panose="02040503050406030204" pitchFamily="18" charset="0"/>
                        <a:sym typeface="MT Symbol" pitchFamily="82" charset="2"/>
                      </a:rPr>
                      <m:t>𝑞</m:t>
                    </m:r>
                    <m:r>
                      <a:rPr lang="en-US" altLang="en-US" sz="2400" i="1" baseline="-25000" dirty="0" err="1">
                        <a:latin typeface="Cambria Math" panose="02040503050406030204" pitchFamily="18" charset="0"/>
                        <a:sym typeface="MT Symbol" pitchFamily="82" charset="2"/>
                      </a:rPr>
                      <m:t>𝑜</m:t>
                    </m:r>
                  </m:oMath>
                </a14:m>
                <a:endParaRPr lang="en-US" altLang="en-US" sz="2400" dirty="0">
                  <a:sym typeface="MT Symbol" pitchFamily="82" charset="2"/>
                </a:endParaRPr>
              </a:p>
            </p:txBody>
          </p:sp>
        </mc:Choice>
        <mc:Fallback xmlns="">
          <p:sp>
            <p:nvSpPr>
              <p:cNvPr id="53251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3"/>
                <a:stretch>
                  <a:fillRect l="-526" t="-13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B7D68931-837B-4DAA-AC57-C3FACFC5DA2D}"/>
                  </a:ext>
                </a:extLst>
              </p:cNvPr>
              <p:cNvSpPr txBox="1"/>
              <p:nvPr/>
            </p:nvSpPr>
            <p:spPr>
              <a:xfrm>
                <a:off x="7147720" y="2928718"/>
                <a:ext cx="1862818" cy="3634841"/>
              </a:xfrm>
              <a:prstGeom prst="rect">
                <a:avLst/>
              </a:prstGeom>
              <a:solidFill>
                <a:srgbClr val="FFFF66"/>
              </a:solidFill>
              <a:ln>
                <a:solidFill>
                  <a:srgbClr val="990033"/>
                </a:solidFill>
              </a:ln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i="1" dirty="0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</m:t>
                      </m:r>
                      <m:r>
                        <a:rPr lang="en-US" altLang="en-US" i="1" dirty="0">
                          <a:latin typeface="Cambria Math" panose="02040503050406030204" pitchFamily="18" charset="0"/>
                          <a:sym typeface="MT Symbol" pitchFamily="82" charset="2"/>
                        </a:rPr>
                        <m:t>𝑉</m:t>
                      </m:r>
                      <m:r>
                        <a:rPr lang="en-US" altLang="en-US" i="1" dirty="0">
                          <a:latin typeface="Cambria Math" panose="02040503050406030204" pitchFamily="18" charset="0"/>
                          <a:sym typeface="MT Symbol" pitchFamily="82" charset="2"/>
                        </a:rPr>
                        <m:t>=</m:t>
                      </m:r>
                      <m:f>
                        <m:fPr>
                          <m:ctrlPr>
                            <a:rPr lang="en-US" altLang="en-US" i="1" dirty="0">
                              <a:latin typeface="Cambria Math" panose="02040503050406030204" pitchFamily="18" charset="0"/>
                              <a:sym typeface="MT Symbol" pitchFamily="82" charset="2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altLang="en-US" i="1" dirty="0" smtClean="0">
                                  <a:latin typeface="Cambria Math" panose="02040503050406030204" pitchFamily="18" charset="0"/>
                                  <a:sym typeface="MT Symbol" pitchFamily="82" charset="2"/>
                                </a:rPr>
                              </m:ctrlPr>
                            </m:sSubPr>
                            <m:e>
                              <m:r>
                                <a:rPr lang="en-US" altLang="en-US" i="1" dirty="0">
                                  <a:latin typeface="Cambria Math" panose="02040503050406030204" pitchFamily="18" charset="0"/>
                                  <a:sym typeface="MT Symbol" pitchFamily="82" charset="2"/>
                                </a:rPr>
                                <m:t>𝑊</m:t>
                              </m:r>
                            </m:e>
                            <m:sub>
                              <m:r>
                                <a:rPr lang="en-US" altLang="en-US" b="0" i="1" dirty="0" smtClean="0">
                                  <a:latin typeface="Cambria Math" panose="02040503050406030204" pitchFamily="18" charset="0"/>
                                  <a:sym typeface="MT Symbol" pitchFamily="82" charset="2"/>
                                </a:rPr>
                                <m:t>𝐴𝐵</m:t>
                              </m:r>
                            </m:sub>
                          </m:sSub>
                        </m:num>
                        <m:den>
                          <m:r>
                            <a:rPr lang="en-US" altLang="en-US" i="1" dirty="0" err="1">
                              <a:latin typeface="Cambria Math" panose="02040503050406030204" pitchFamily="18" charset="0"/>
                              <a:sym typeface="MT Symbol" pitchFamily="82" charset="2"/>
                            </a:rPr>
                            <m:t>𝑞</m:t>
                          </m:r>
                          <m:r>
                            <a:rPr lang="en-US" altLang="en-US" i="1" baseline="-25000" dirty="0" err="1">
                              <a:latin typeface="Cambria Math" panose="02040503050406030204" pitchFamily="18" charset="0"/>
                              <a:sym typeface="MT Symbol" pitchFamily="82" charset="2"/>
                            </a:rPr>
                            <m:t>𝑜</m:t>
                          </m:r>
                        </m:den>
                      </m:f>
                    </m:oMath>
                  </m:oMathPara>
                </a14:m>
                <a:endParaRPr lang="en-US" altLang="en-US" baseline="-25000" dirty="0">
                  <a:sym typeface="MT Symbol" pitchFamily="82" charset="2"/>
                </a:endParaRPr>
              </a:p>
              <a:p>
                <a:endParaRPr lang="en-US" altLang="en-US" sz="1000" i="1" dirty="0">
                  <a:latin typeface="Cambria Math" panose="02040503050406030204" pitchFamily="18" charset="0"/>
                  <a:sym typeface="Symbol" panose="05050102010706020507" pitchFamily="18" charset="2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i="1" dirty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</m:t>
                      </m:r>
                      <m:r>
                        <a:rPr lang="en-US" altLang="en-US" i="1" dirty="0">
                          <a:latin typeface="Cambria Math" panose="02040503050406030204" pitchFamily="18" charset="0"/>
                          <a:sym typeface="MT Symbol" pitchFamily="82" charset="2"/>
                        </a:rPr>
                        <m:t>𝑉</m:t>
                      </m:r>
                      <m:r>
                        <a:rPr lang="en-US" altLang="en-US" i="1" dirty="0">
                          <a:latin typeface="Cambria Math" panose="02040503050406030204" pitchFamily="18" charset="0"/>
                          <a:sym typeface="MT Symbol" pitchFamily="82" charset="2"/>
                        </a:rPr>
                        <m:t>=</m:t>
                      </m:r>
                      <m:f>
                        <m:fPr>
                          <m:ctrlPr>
                            <a:rPr lang="en-US" altLang="en-US" i="1" dirty="0">
                              <a:latin typeface="Cambria Math" panose="02040503050406030204" pitchFamily="18" charset="0"/>
                              <a:sym typeface="MT Symbol" pitchFamily="82" charset="2"/>
                            </a:rPr>
                          </m:ctrlPr>
                        </m:fPr>
                        <m:num>
                          <m:r>
                            <a:rPr lang="en-US" altLang="en-US" i="1" dirty="0">
                              <a:latin typeface="Cambria Math" panose="02040503050406030204" pitchFamily="18" charset="0"/>
                            </a:rPr>
                            <m:t>𝐹𝑑</m:t>
                          </m:r>
                        </m:num>
                        <m:den>
                          <m:r>
                            <a:rPr lang="en-US" altLang="en-US" i="1" dirty="0" err="1">
                              <a:latin typeface="Cambria Math" panose="02040503050406030204" pitchFamily="18" charset="0"/>
                              <a:sym typeface="MT Symbol" pitchFamily="82" charset="2"/>
                            </a:rPr>
                            <m:t>𝑞</m:t>
                          </m:r>
                          <m:r>
                            <a:rPr lang="en-US" altLang="en-US" i="1" baseline="-25000" dirty="0" err="1">
                              <a:latin typeface="Cambria Math" panose="02040503050406030204" pitchFamily="18" charset="0"/>
                              <a:sym typeface="MT Symbol" pitchFamily="82" charset="2"/>
                            </a:rPr>
                            <m:t>𝑜</m:t>
                          </m:r>
                        </m:den>
                      </m:f>
                    </m:oMath>
                  </m:oMathPara>
                </a14:m>
                <a:endParaRPr lang="en-US" dirty="0"/>
              </a:p>
              <a:p>
                <a:endParaRPr lang="en-US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i="1" dirty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</m:t>
                      </m:r>
                      <m:r>
                        <a:rPr lang="en-US" altLang="en-US" i="1" dirty="0">
                          <a:latin typeface="Cambria Math" panose="02040503050406030204" pitchFamily="18" charset="0"/>
                          <a:sym typeface="MT Symbol" pitchFamily="82" charset="2"/>
                        </a:rPr>
                        <m:t>𝑉</m:t>
                      </m:r>
                      <m:r>
                        <a:rPr lang="en-US" altLang="en-US" i="1" dirty="0">
                          <a:latin typeface="Cambria Math" panose="02040503050406030204" pitchFamily="18" charset="0"/>
                          <a:sym typeface="MT Symbol" pitchFamily="82" charset="2"/>
                        </a:rPr>
                        <m:t>=</m:t>
                      </m:r>
                      <m:f>
                        <m:fPr>
                          <m:ctrlPr>
                            <a:rPr lang="en-US" altLang="en-US" i="1" dirty="0">
                              <a:latin typeface="Cambria Math" panose="02040503050406030204" pitchFamily="18" charset="0"/>
                              <a:sym typeface="MT Symbol" pitchFamily="82" charset="2"/>
                            </a:rPr>
                          </m:ctrlPr>
                        </m:fPr>
                        <m:num>
                          <m:r>
                            <a:rPr lang="en-US" altLang="en-US" i="1" dirty="0">
                              <a:latin typeface="Cambria Math" panose="02040503050406030204" pitchFamily="18" charset="0"/>
                            </a:rPr>
                            <m:t>𝑞</m:t>
                          </m:r>
                          <m:r>
                            <a:rPr lang="en-US" altLang="en-US" i="1" baseline="-25000" dirty="0" err="1">
                              <a:latin typeface="Cambria Math" panose="02040503050406030204" pitchFamily="18" charset="0"/>
                            </a:rPr>
                            <m:t>𝑜</m:t>
                          </m:r>
                          <m:r>
                            <a:rPr lang="en-US" altLang="en-US" i="1" dirty="0" err="1">
                              <a:latin typeface="Cambria Math" panose="02040503050406030204" pitchFamily="18" charset="0"/>
                            </a:rPr>
                            <m:t>𝐸</m:t>
                          </m:r>
                          <m:r>
                            <a:rPr lang="en-US" altLang="en-US" i="1" dirty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altLang="en-US" i="1" dirty="0" err="1">
                              <a:latin typeface="Cambria Math" panose="02040503050406030204" pitchFamily="18" charset="0"/>
                              <a:sym typeface="MT Symbol" pitchFamily="82" charset="2"/>
                            </a:rPr>
                            <m:t>𝑞</m:t>
                          </m:r>
                          <m:r>
                            <a:rPr lang="en-US" altLang="en-US" i="1" baseline="-25000" dirty="0" err="1">
                              <a:latin typeface="Cambria Math" panose="02040503050406030204" pitchFamily="18" charset="0"/>
                              <a:sym typeface="MT Symbol" pitchFamily="82" charset="2"/>
                            </a:rPr>
                            <m:t>𝑜</m:t>
                          </m:r>
                        </m:den>
                      </m:f>
                    </m:oMath>
                  </m:oMathPara>
                </a14:m>
                <a:endParaRPr lang="en-US" dirty="0"/>
              </a:p>
              <a:p>
                <a:endParaRPr lang="en-US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i="1" dirty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</m:t>
                      </m:r>
                      <m:r>
                        <a:rPr lang="en-US" altLang="en-US" i="1" dirty="0">
                          <a:latin typeface="Cambria Math" panose="02040503050406030204" pitchFamily="18" charset="0"/>
                          <a:sym typeface="MT Symbol" pitchFamily="82" charset="2"/>
                        </a:rPr>
                        <m:t>𝑉</m:t>
                      </m:r>
                      <m:r>
                        <a:rPr lang="en-US" altLang="en-US" i="1" dirty="0">
                          <a:latin typeface="Cambria Math" panose="02040503050406030204" pitchFamily="18" charset="0"/>
                          <a:sym typeface="MT Symbol" pitchFamily="82" charset="2"/>
                        </a:rPr>
                        <m:t>=</m:t>
                      </m:r>
                      <m:r>
                        <a:rPr lang="en-US" altLang="en-US" b="0" i="1" dirty="0" smtClean="0">
                          <a:latin typeface="Cambria Math" panose="02040503050406030204" pitchFamily="18" charset="0"/>
                          <a:sym typeface="MT Symbol" pitchFamily="82" charset="2"/>
                        </a:rPr>
                        <m:t>𝐸𝑑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B7D68931-837B-4DAA-AC57-C3FACFC5DA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7720" y="2928718"/>
                <a:ext cx="1862818" cy="363484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rgbClr val="990033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3252" name="Group 4"/>
          <p:cNvGrpSpPr>
            <a:grpSpLocks/>
          </p:cNvGrpSpPr>
          <p:nvPr/>
        </p:nvGrpSpPr>
        <p:grpSpPr bwMode="auto">
          <a:xfrm>
            <a:off x="2520950" y="3470275"/>
            <a:ext cx="4222750" cy="2822575"/>
            <a:chOff x="1561" y="1958"/>
            <a:chExt cx="2660" cy="1778"/>
          </a:xfrm>
        </p:grpSpPr>
        <p:sp>
          <p:nvSpPr>
            <p:cNvPr id="53253" name="Rectangle 5"/>
            <p:cNvSpPr>
              <a:spLocks noChangeArrowheads="1"/>
            </p:cNvSpPr>
            <p:nvPr/>
          </p:nvSpPr>
          <p:spPr bwMode="auto">
            <a:xfrm>
              <a:off x="1561" y="1958"/>
              <a:ext cx="164" cy="176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+</a:t>
              </a:r>
            </a:p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+</a:t>
              </a:r>
            </a:p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+</a:t>
              </a:r>
            </a:p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+</a:t>
              </a:r>
            </a:p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+</a:t>
              </a:r>
            </a:p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+</a:t>
              </a:r>
            </a:p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+</a:t>
              </a:r>
            </a:p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+</a:t>
              </a:r>
            </a:p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+</a:t>
              </a:r>
            </a:p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+</a:t>
              </a:r>
            </a:p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+</a:t>
              </a:r>
            </a:p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++++</a:t>
              </a:r>
            </a:p>
          </p:txBody>
        </p:sp>
        <p:sp>
          <p:nvSpPr>
            <p:cNvPr id="53254" name="Rectangle 6"/>
            <p:cNvSpPr>
              <a:spLocks noChangeArrowheads="1"/>
            </p:cNvSpPr>
            <p:nvPr/>
          </p:nvSpPr>
          <p:spPr bwMode="auto">
            <a:xfrm>
              <a:off x="4075" y="1974"/>
              <a:ext cx="146" cy="176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-</a:t>
              </a:r>
            </a:p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-</a:t>
              </a:r>
            </a:p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-</a:t>
              </a:r>
            </a:p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-</a:t>
              </a:r>
            </a:p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-</a:t>
              </a:r>
            </a:p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-</a:t>
              </a:r>
            </a:p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-</a:t>
              </a:r>
            </a:p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-</a:t>
              </a:r>
            </a:p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-</a:t>
              </a:r>
            </a:p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-</a:t>
              </a:r>
            </a:p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-</a:t>
              </a:r>
            </a:p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----</a:t>
              </a:r>
            </a:p>
          </p:txBody>
        </p:sp>
      </p:grpSp>
      <p:sp>
        <p:nvSpPr>
          <p:cNvPr id="53255" name="Text Box 7"/>
          <p:cNvSpPr txBox="1">
            <a:spLocks noChangeArrowheads="1"/>
          </p:cNvSpPr>
          <p:nvPr/>
        </p:nvSpPr>
        <p:spPr bwMode="auto">
          <a:xfrm>
            <a:off x="3949700" y="5159375"/>
            <a:ext cx="1011238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r>
              <a:rPr lang="en-US" altLang="en-US" sz="1400" b="1">
                <a:latin typeface="Times New Roman" panose="02020603050405020304" pitchFamily="18" charset="0"/>
              </a:rPr>
              <a:t>Uniform</a:t>
            </a:r>
          </a:p>
          <a:p>
            <a:pPr algn="ctr" eaLnBrk="0" hangingPunct="0"/>
            <a:r>
              <a:rPr lang="en-US" altLang="en-US" sz="1400" b="1">
                <a:latin typeface="Times New Roman" panose="02020603050405020304" pitchFamily="18" charset="0"/>
              </a:rPr>
              <a:t>Electric</a:t>
            </a:r>
          </a:p>
          <a:p>
            <a:pPr algn="ctr" eaLnBrk="0" hangingPunct="0"/>
            <a:r>
              <a:rPr lang="en-US" altLang="en-US" sz="1400" b="1">
                <a:latin typeface="Times New Roman" panose="02020603050405020304" pitchFamily="18" charset="0"/>
              </a:rPr>
              <a:t>Field</a:t>
            </a:r>
          </a:p>
        </p:txBody>
      </p:sp>
      <p:sp>
        <p:nvSpPr>
          <p:cNvPr id="53256" name="Oval 8"/>
          <p:cNvSpPr>
            <a:spLocks noChangeAspect="1" noChangeArrowheads="1"/>
          </p:cNvSpPr>
          <p:nvPr/>
        </p:nvSpPr>
        <p:spPr bwMode="auto">
          <a:xfrm>
            <a:off x="2782888" y="4354513"/>
            <a:ext cx="365125" cy="36512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Ins="0"/>
          <a:lstStyle/>
          <a:p>
            <a:pPr eaLnBrk="0" hangingPunct="0"/>
            <a:r>
              <a:rPr lang="en-US" altLang="en-US" sz="1200">
                <a:latin typeface="Times New Roman" panose="02020603050405020304" pitchFamily="18" charset="0"/>
              </a:rPr>
              <a:t>q</a:t>
            </a:r>
            <a:r>
              <a:rPr lang="en-US" altLang="en-US" sz="1200" baseline="-25000">
                <a:latin typeface="Times New Roman" panose="02020603050405020304" pitchFamily="18" charset="0"/>
              </a:rPr>
              <a:t>o</a:t>
            </a:r>
          </a:p>
        </p:txBody>
      </p:sp>
      <p:sp>
        <p:nvSpPr>
          <p:cNvPr id="53257" name="Line 9"/>
          <p:cNvSpPr>
            <a:spLocks noChangeShapeType="1"/>
          </p:cNvSpPr>
          <p:nvPr/>
        </p:nvSpPr>
        <p:spPr bwMode="auto">
          <a:xfrm flipV="1">
            <a:off x="3168650" y="4537075"/>
            <a:ext cx="558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58" name="Text Box 10"/>
          <p:cNvSpPr txBox="1">
            <a:spLocks noChangeArrowheads="1"/>
          </p:cNvSpPr>
          <p:nvPr/>
        </p:nvSpPr>
        <p:spPr bwMode="auto">
          <a:xfrm>
            <a:off x="2789238" y="4038600"/>
            <a:ext cx="3238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A</a:t>
            </a:r>
          </a:p>
        </p:txBody>
      </p:sp>
      <p:sp>
        <p:nvSpPr>
          <p:cNvPr id="53259" name="Rectangle 11"/>
          <p:cNvSpPr>
            <a:spLocks noChangeArrowheads="1"/>
          </p:cNvSpPr>
          <p:nvPr/>
        </p:nvSpPr>
        <p:spPr bwMode="auto">
          <a:xfrm>
            <a:off x="3941763" y="4778375"/>
            <a:ext cx="9747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 b="1" dirty="0"/>
              <a:t>F</a:t>
            </a:r>
            <a:r>
              <a:rPr lang="en-US" altLang="en-US" sz="1600" dirty="0"/>
              <a:t> = </a:t>
            </a:r>
            <a:r>
              <a:rPr lang="en-US" altLang="en-US" sz="1600" dirty="0" err="1"/>
              <a:t>q</a:t>
            </a:r>
            <a:r>
              <a:rPr lang="en-US" altLang="en-US" sz="1600" baseline="-25000" dirty="0" err="1"/>
              <a:t>o</a:t>
            </a:r>
            <a:r>
              <a:rPr lang="en-US" altLang="en-US" sz="1600" b="1" dirty="0" err="1"/>
              <a:t>E</a:t>
            </a:r>
            <a:endParaRPr lang="en-US" altLang="en-US" sz="1600" dirty="0"/>
          </a:p>
        </p:txBody>
      </p:sp>
      <p:sp>
        <p:nvSpPr>
          <p:cNvPr id="53260" name="Text Box 12"/>
          <p:cNvSpPr txBox="1">
            <a:spLocks noChangeArrowheads="1"/>
          </p:cNvSpPr>
          <p:nvPr/>
        </p:nvSpPr>
        <p:spPr bwMode="auto">
          <a:xfrm>
            <a:off x="6145213" y="4060825"/>
            <a:ext cx="3238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B</a:t>
            </a:r>
          </a:p>
        </p:txBody>
      </p:sp>
      <p:grpSp>
        <p:nvGrpSpPr>
          <p:cNvPr id="53261" name="Group 13"/>
          <p:cNvGrpSpPr>
            <a:grpSpLocks/>
          </p:cNvGrpSpPr>
          <p:nvPr/>
        </p:nvGrpSpPr>
        <p:grpSpPr bwMode="auto">
          <a:xfrm>
            <a:off x="2776538" y="5818188"/>
            <a:ext cx="3727450" cy="336550"/>
            <a:chOff x="1722" y="3437"/>
            <a:chExt cx="2348" cy="212"/>
          </a:xfrm>
        </p:grpSpPr>
        <p:sp>
          <p:nvSpPr>
            <p:cNvPr id="53262" name="Line 14"/>
            <p:cNvSpPr>
              <a:spLocks noChangeShapeType="1"/>
            </p:cNvSpPr>
            <p:nvPr/>
          </p:nvSpPr>
          <p:spPr bwMode="auto">
            <a:xfrm>
              <a:off x="2925" y="3557"/>
              <a:ext cx="114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63" name="Text Box 15"/>
            <p:cNvSpPr txBox="1">
              <a:spLocks noChangeArrowheads="1"/>
            </p:cNvSpPr>
            <p:nvPr/>
          </p:nvSpPr>
          <p:spPr bwMode="auto">
            <a:xfrm>
              <a:off x="2704" y="3437"/>
              <a:ext cx="19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d</a:t>
              </a:r>
            </a:p>
          </p:txBody>
        </p:sp>
        <p:sp>
          <p:nvSpPr>
            <p:cNvPr id="53264" name="Line 16"/>
            <p:cNvSpPr>
              <a:spLocks noChangeShapeType="1"/>
            </p:cNvSpPr>
            <p:nvPr/>
          </p:nvSpPr>
          <p:spPr bwMode="auto">
            <a:xfrm flipH="1">
              <a:off x="1722" y="3557"/>
              <a:ext cx="94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53265" name="Group 17"/>
          <p:cNvGrpSpPr>
            <a:grpSpLocks/>
          </p:cNvGrpSpPr>
          <p:nvPr/>
        </p:nvGrpSpPr>
        <p:grpSpPr bwMode="auto">
          <a:xfrm>
            <a:off x="2781300" y="3643313"/>
            <a:ext cx="3730625" cy="2024062"/>
            <a:chOff x="1725" y="2067"/>
            <a:chExt cx="2350" cy="1275"/>
          </a:xfrm>
        </p:grpSpPr>
        <p:sp>
          <p:nvSpPr>
            <p:cNvPr id="53266" name="Line 18"/>
            <p:cNvSpPr>
              <a:spLocks noChangeShapeType="1"/>
            </p:cNvSpPr>
            <p:nvPr/>
          </p:nvSpPr>
          <p:spPr bwMode="auto">
            <a:xfrm>
              <a:off x="1725" y="2273"/>
              <a:ext cx="234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67" name="Line 19"/>
            <p:cNvSpPr>
              <a:spLocks noChangeShapeType="1"/>
            </p:cNvSpPr>
            <p:nvPr/>
          </p:nvSpPr>
          <p:spPr bwMode="auto">
            <a:xfrm>
              <a:off x="1725" y="2067"/>
              <a:ext cx="234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53268" name="Group 20"/>
            <p:cNvGrpSpPr>
              <a:grpSpLocks/>
            </p:cNvGrpSpPr>
            <p:nvPr/>
          </p:nvGrpSpPr>
          <p:grpSpPr bwMode="auto">
            <a:xfrm>
              <a:off x="3044" y="3154"/>
              <a:ext cx="1031" cy="188"/>
              <a:chOff x="3044" y="3154"/>
              <a:chExt cx="855" cy="188"/>
            </a:xfrm>
          </p:grpSpPr>
          <p:sp>
            <p:nvSpPr>
              <p:cNvPr id="53269" name="Line 21"/>
              <p:cNvSpPr>
                <a:spLocks noChangeShapeType="1"/>
              </p:cNvSpPr>
              <p:nvPr/>
            </p:nvSpPr>
            <p:spPr bwMode="auto">
              <a:xfrm>
                <a:off x="3044" y="3154"/>
                <a:ext cx="85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70" name="Line 22"/>
              <p:cNvSpPr>
                <a:spLocks noChangeShapeType="1"/>
              </p:cNvSpPr>
              <p:nvPr/>
            </p:nvSpPr>
            <p:spPr bwMode="auto">
              <a:xfrm>
                <a:off x="3076" y="3342"/>
                <a:ext cx="823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3271" name="Line 23"/>
            <p:cNvSpPr>
              <a:spLocks noChangeShapeType="1"/>
            </p:cNvSpPr>
            <p:nvPr/>
          </p:nvSpPr>
          <p:spPr bwMode="auto">
            <a:xfrm flipV="1">
              <a:off x="1725" y="3155"/>
              <a:ext cx="76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3272" name="Line 24"/>
            <p:cNvSpPr>
              <a:spLocks noChangeShapeType="1"/>
            </p:cNvSpPr>
            <p:nvPr/>
          </p:nvSpPr>
          <p:spPr bwMode="auto">
            <a:xfrm flipV="1">
              <a:off x="1725" y="3334"/>
              <a:ext cx="75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53273" name="Rectangle 25"/>
          <p:cNvSpPr>
            <a:spLocks noChangeArrowheads="1"/>
          </p:cNvSpPr>
          <p:nvPr/>
        </p:nvSpPr>
        <p:spPr bwMode="auto">
          <a:xfrm>
            <a:off x="285750" y="3713163"/>
            <a:ext cx="212566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>
                <a:solidFill>
                  <a:schemeClr val="tx2"/>
                </a:solidFill>
              </a:rPr>
              <a:t>Two equal and oppositely charged plates</a:t>
            </a:r>
          </a:p>
        </p:txBody>
      </p:sp>
      <p:sp>
        <p:nvSpPr>
          <p:cNvPr id="53274" name="Line 26"/>
          <p:cNvSpPr>
            <a:spLocks noChangeShapeType="1"/>
          </p:cNvSpPr>
          <p:nvPr/>
        </p:nvSpPr>
        <p:spPr bwMode="auto">
          <a:xfrm>
            <a:off x="1566863" y="4727575"/>
            <a:ext cx="957262" cy="366713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53276" name="Group 28"/>
          <p:cNvGrpSpPr>
            <a:grpSpLocks/>
          </p:cNvGrpSpPr>
          <p:nvPr/>
        </p:nvGrpSpPr>
        <p:grpSpPr bwMode="auto">
          <a:xfrm>
            <a:off x="8037996" y="5040451"/>
            <a:ext cx="549275" cy="806450"/>
            <a:chOff x="4955" y="2968"/>
            <a:chExt cx="346" cy="508"/>
          </a:xfrm>
        </p:grpSpPr>
        <p:sp>
          <p:nvSpPr>
            <p:cNvPr id="53277" name="Line 29"/>
            <p:cNvSpPr>
              <a:spLocks noChangeShapeType="1"/>
            </p:cNvSpPr>
            <p:nvPr/>
          </p:nvSpPr>
          <p:spPr bwMode="auto">
            <a:xfrm flipV="1">
              <a:off x="5070" y="3276"/>
              <a:ext cx="231" cy="20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3278" name="Line 30"/>
            <p:cNvSpPr>
              <a:spLocks noChangeShapeType="1"/>
            </p:cNvSpPr>
            <p:nvPr/>
          </p:nvSpPr>
          <p:spPr bwMode="auto">
            <a:xfrm flipV="1">
              <a:off x="4955" y="2968"/>
              <a:ext cx="231" cy="20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3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3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3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53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53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3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32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32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3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withGroup">
                            <p:stCondLst>
                              <p:cond delay="4000"/>
                            </p:stCondLst>
                            <p:childTnLst>
                              <p:par>
                                <p:cTn id="28" presetID="10" presetClass="entr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53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53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withGroup">
                            <p:stCondLst>
                              <p:cond delay="6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750"/>
                                        <p:tgtEl>
                                          <p:spTgt spid="53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775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53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63" presetClass="path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3.7037E-6 L 0.36805 3.7037E-6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532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403" y="0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53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3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32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32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10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10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10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4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1000"/>
                                        <p:tgtEl>
                                          <p:spTgt spid="53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uiExpand="1" build="p" autoUpdateAnimBg="0"/>
      <p:bldP spid="2" grpId="0" animBg="1"/>
      <p:bldP spid="53255" grpId="0"/>
      <p:bldP spid="53256" grpId="0" animBg="1"/>
      <p:bldP spid="53256" grpId="1" animBg="1"/>
      <p:bldP spid="53257" grpId="0" animBg="1"/>
      <p:bldP spid="53257" grpId="1" animBg="1"/>
      <p:bldP spid="53258" grpId="0"/>
      <p:bldP spid="53259" grpId="0"/>
      <p:bldP spid="53260" grpId="0"/>
      <p:bldP spid="53273" grpId="0"/>
      <p:bldP spid="5327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922338"/>
            <a:ext cx="8162925" cy="701675"/>
          </a:xfrm>
        </p:spPr>
        <p:txBody>
          <a:bodyPr/>
          <a:lstStyle/>
          <a:p>
            <a:r>
              <a:rPr lang="en-US" altLang="en-US" sz="4000" dirty="0"/>
              <a:t>Example 5:Parallel Plates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1800" dirty="0"/>
              <a:t>A spark plug in an automobile engine consists of two metal conductors that are separated by a distance of 0.50 mm. When an electric spark jumps between them, the magnitude of the electric field is 4.8 x 10</a:t>
            </a:r>
            <a:r>
              <a:rPr lang="en-US" altLang="en-US" sz="1800" baseline="30000" dirty="0"/>
              <a:t>7</a:t>
            </a:r>
            <a:r>
              <a:rPr lang="en-US" altLang="en-US" sz="1800" dirty="0"/>
              <a:t> V/m. What is the magnitude of the potential difference V between the conductors?</a:t>
            </a:r>
          </a:p>
        </p:txBody>
      </p:sp>
      <p:pic>
        <p:nvPicPr>
          <p:cNvPr id="10247" name="Picture 7" descr="pic_plug4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400" y="3546475"/>
            <a:ext cx="1525588" cy="2890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0248" name="Text Box 8"/>
              <p:cNvSpPr txBox="1">
                <a:spLocks noChangeArrowheads="1"/>
              </p:cNvSpPr>
              <p:nvPr/>
            </p:nvSpPr>
            <p:spPr bwMode="auto">
              <a:xfrm>
                <a:off x="3319617" y="3618241"/>
                <a:ext cx="1458604" cy="523220"/>
              </a:xfrm>
              <a:prstGeom prst="rect">
                <a:avLst/>
              </a:prstGeom>
              <a:solidFill>
                <a:srgbClr val="FFFF66"/>
              </a:solidFill>
              <a:ln>
                <a:solidFill>
                  <a:srgbClr val="990033"/>
                </a:solidFill>
              </a:ln>
              <a:effectLst/>
              <a:ex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8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altLang="en-US" sz="280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en-US" sz="2800" i="1" dirty="0" smtClean="0">
                          <a:latin typeface="Cambria Math" panose="02040503050406030204" pitchFamily="18" charset="0"/>
                        </a:rPr>
                        <m:t>𝐸𝑑</m:t>
                      </m:r>
                    </m:oMath>
                  </m:oMathPara>
                </a14:m>
                <a:endParaRPr lang="en-US" altLang="en-US" sz="2800" dirty="0"/>
              </a:p>
            </p:txBody>
          </p:sp>
        </mc:Choice>
        <mc:Fallback>
          <p:sp>
            <p:nvSpPr>
              <p:cNvPr id="10248" name="Text 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19617" y="3618241"/>
                <a:ext cx="1458604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rgbClr val="990033"/>
                </a:solidFill>
              </a:ln>
              <a:effectLst/>
              <a:ex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249" name="Text Box 9"/>
              <p:cNvSpPr txBox="1">
                <a:spLocks noChangeArrowheads="1"/>
              </p:cNvSpPr>
              <p:nvPr/>
            </p:nvSpPr>
            <p:spPr bwMode="auto">
              <a:xfrm>
                <a:off x="1736725" y="4446588"/>
                <a:ext cx="4347664" cy="400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0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altLang="en-US" sz="2000" i="1" dirty="0" smtClean="0">
                          <a:latin typeface="Cambria Math" panose="02040503050406030204" pitchFamily="18" charset="0"/>
                        </a:rPr>
                        <m:t>=(4.8×</m:t>
                      </m:r>
                      <m:sSup>
                        <m:sSupPr>
                          <m:ctrlPr>
                            <a:rPr lang="en-US" altLang="en-US" sz="200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en-US" sz="2000" i="1" dirty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altLang="en-US" sz="2000" i="1" dirty="0">
                              <a:latin typeface="Cambria Math" panose="02040503050406030204" pitchFamily="18" charset="0"/>
                            </a:rPr>
                            <m:t>7</m:t>
                          </m:r>
                        </m:sup>
                      </m:sSup>
                      <m:r>
                        <a:rPr lang="en-US" altLang="en-US" sz="200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en-US" sz="2000" i="1" dirty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altLang="en-US" sz="2000" i="1" dirty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n-US" altLang="en-US" sz="2000" i="1" dirty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altLang="en-US" sz="2000" i="1" dirty="0">
                          <a:latin typeface="Cambria Math" panose="02040503050406030204" pitchFamily="18" charset="0"/>
                        </a:rPr>
                        <m:t>)(5.0×</m:t>
                      </m:r>
                      <m:sSup>
                        <m:sSupPr>
                          <m:ctrlPr>
                            <a:rPr lang="en-US" altLang="en-US" sz="200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en-US" sz="2000" i="1" dirty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altLang="en-US" sz="2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−4</m:t>
                          </m:r>
                        </m:sup>
                      </m:sSup>
                      <m:r>
                        <a:rPr lang="en-US" altLang="en-US" sz="20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altLang="en-US" sz="2000" i="1" dirty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altLang="en-US" sz="2000" i="1" dirty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altLang="en-US" sz="2000" dirty="0"/>
              </a:p>
            </p:txBody>
          </p:sp>
        </mc:Choice>
        <mc:Fallback>
          <p:sp>
            <p:nvSpPr>
              <p:cNvPr id="10249" name="Text 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36725" y="4446588"/>
                <a:ext cx="4347664" cy="400110"/>
              </a:xfrm>
              <a:prstGeom prst="rect">
                <a:avLst/>
              </a:prstGeom>
              <a:blipFill>
                <a:blip r:embed="rId4"/>
                <a:stretch>
                  <a:fillRect b="-1818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250" name="Text Box 10"/>
              <p:cNvSpPr txBox="1">
                <a:spLocks noChangeArrowheads="1"/>
              </p:cNvSpPr>
              <p:nvPr/>
            </p:nvSpPr>
            <p:spPr bwMode="auto">
              <a:xfrm>
                <a:off x="1804988" y="4933733"/>
                <a:ext cx="1712392" cy="400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0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altLang="en-US" sz="2000" i="1" dirty="0" smtClean="0">
                          <a:latin typeface="Cambria Math" panose="02040503050406030204" pitchFamily="18" charset="0"/>
                        </a:rPr>
                        <m:t>=24,000</m:t>
                      </m:r>
                      <m:r>
                        <a:rPr lang="en-US" altLang="en-US" sz="2000" i="1" dirty="0" smtClean="0">
                          <a:latin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en-US" altLang="en-US" sz="2000" dirty="0"/>
              </a:p>
            </p:txBody>
          </p:sp>
        </mc:Choice>
        <mc:Fallback xmlns="">
          <p:sp>
            <p:nvSpPr>
              <p:cNvPr id="10250" name="Text 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04988" y="4933733"/>
                <a:ext cx="1712392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261" name="Group 21"/>
          <p:cNvGrpSpPr>
            <a:grpSpLocks/>
          </p:cNvGrpSpPr>
          <p:nvPr/>
        </p:nvGrpSpPr>
        <p:grpSpPr bwMode="auto">
          <a:xfrm>
            <a:off x="5989638" y="3427413"/>
            <a:ext cx="2925762" cy="3043237"/>
            <a:chOff x="3773" y="2159"/>
            <a:chExt cx="1843" cy="1917"/>
          </a:xfrm>
        </p:grpSpPr>
        <p:pic>
          <p:nvPicPr>
            <p:cNvPr id="10245" name="Picture 5" descr="regular_gap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64" y="2159"/>
              <a:ext cx="1652" cy="18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251" name="Line 11"/>
            <p:cNvSpPr>
              <a:spLocks noChangeShapeType="1"/>
            </p:cNvSpPr>
            <p:nvPr/>
          </p:nvSpPr>
          <p:spPr bwMode="auto">
            <a:xfrm flipH="1">
              <a:off x="4233" y="3708"/>
              <a:ext cx="5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252" name="Line 12"/>
            <p:cNvSpPr>
              <a:spLocks noChangeShapeType="1"/>
            </p:cNvSpPr>
            <p:nvPr/>
          </p:nvSpPr>
          <p:spPr bwMode="auto">
            <a:xfrm flipH="1">
              <a:off x="4237" y="3795"/>
              <a:ext cx="48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254" name="Line 14"/>
            <p:cNvSpPr>
              <a:spLocks noChangeShapeType="1"/>
            </p:cNvSpPr>
            <p:nvPr/>
          </p:nvSpPr>
          <p:spPr bwMode="auto">
            <a:xfrm flipV="1">
              <a:off x="4428" y="3791"/>
              <a:ext cx="0" cy="28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255" name="Line 15"/>
            <p:cNvSpPr>
              <a:spLocks noChangeShapeType="1"/>
            </p:cNvSpPr>
            <p:nvPr/>
          </p:nvSpPr>
          <p:spPr bwMode="auto">
            <a:xfrm rot="10755406" flipV="1">
              <a:off x="4426" y="3419"/>
              <a:ext cx="2" cy="2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256" name="Text Box 16"/>
            <p:cNvSpPr txBox="1">
              <a:spLocks noChangeArrowheads="1"/>
            </p:cNvSpPr>
            <p:nvPr/>
          </p:nvSpPr>
          <p:spPr bwMode="auto">
            <a:xfrm>
              <a:off x="3773" y="3593"/>
              <a:ext cx="2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d</a:t>
              </a:r>
            </a:p>
          </p:txBody>
        </p:sp>
        <p:sp>
          <p:nvSpPr>
            <p:cNvPr id="10260" name="Line 20"/>
            <p:cNvSpPr>
              <a:spLocks noChangeShapeType="1"/>
            </p:cNvSpPr>
            <p:nvPr/>
          </p:nvSpPr>
          <p:spPr bwMode="auto">
            <a:xfrm>
              <a:off x="4038" y="3750"/>
              <a:ext cx="3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10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1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  <p:bldP spid="10248" grpId="0" animBg="1" autoUpdateAnimBg="0"/>
      <p:bldP spid="10249" grpId="0" autoUpdateAnimBg="0"/>
      <p:bldP spid="10250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922338"/>
            <a:ext cx="8162925" cy="701675"/>
          </a:xfrm>
        </p:spPr>
        <p:txBody>
          <a:bodyPr/>
          <a:lstStyle/>
          <a:p>
            <a:r>
              <a:rPr lang="en-US" altLang="en-US" sz="4000"/>
              <a:t>Example 4: Parallel Plates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en-US" altLang="en-US" sz="2400" dirty="0"/>
              <a:t>A proton and an electron are released from rest from a similarly charged plate of a capacitor.  The electric potential is 100,000 V and the distance between the two plates is 0.10 mm.</a:t>
            </a:r>
          </a:p>
          <a:p>
            <a:pPr marL="739775" lvl="1" indent="-392113">
              <a:buFont typeface="Wingdings" panose="05000000000000000000" pitchFamily="2" charset="2"/>
              <a:buAutoNum type="arabicPeriod"/>
            </a:pPr>
            <a:r>
              <a:rPr lang="en-US" altLang="en-US" sz="2000" dirty="0"/>
              <a:t>Which charge will have greater kinetic energy at the moment it reaches the opposite plate?</a:t>
            </a:r>
          </a:p>
          <a:p>
            <a:pPr marL="739775" lvl="1" indent="-392113">
              <a:buFont typeface="Wingdings" panose="05000000000000000000" pitchFamily="2" charset="2"/>
              <a:buAutoNum type="arabicPeriod"/>
            </a:pPr>
            <a:r>
              <a:rPr lang="en-US" altLang="en-US" sz="2000" dirty="0"/>
              <a:t>Determine the amount of work done on each particle.</a:t>
            </a:r>
          </a:p>
          <a:p>
            <a:pPr marL="739775" lvl="1" indent="-392113">
              <a:buFont typeface="Wingdings" panose="05000000000000000000" pitchFamily="2" charset="2"/>
              <a:buAutoNum type="arabicPeriod"/>
            </a:pPr>
            <a:r>
              <a:rPr lang="en-US" altLang="en-US" sz="2000" dirty="0"/>
              <a:t>Determine the speed of each particle at the moment it reaches the opposite plate.</a:t>
            </a:r>
          </a:p>
          <a:p>
            <a:pPr marL="739775" lvl="1" indent="-392113">
              <a:buFont typeface="Wingdings" panose="05000000000000000000" pitchFamily="2" charset="2"/>
              <a:buAutoNum type="arabicPeriod"/>
            </a:pPr>
            <a:r>
              <a:rPr lang="en-US" altLang="en-US" sz="2000" dirty="0"/>
              <a:t>Determine the magnitude of the force acting on each particle.</a:t>
            </a:r>
          </a:p>
          <a:p>
            <a:pPr marL="739775" lvl="1" indent="-392113">
              <a:buFont typeface="Wingdings" panose="05000000000000000000" pitchFamily="2" charset="2"/>
              <a:buAutoNum type="arabicPeriod"/>
            </a:pPr>
            <a:r>
              <a:rPr lang="en-US" altLang="en-US" sz="2000" dirty="0"/>
              <a:t>Determine the magnitude of the acceleration of each particle.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1000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1000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1000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4: Parallel Plates(cont.)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891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033463" y="4630738"/>
                <a:ext cx="8110537" cy="2227262"/>
              </a:xfrm>
            </p:spPr>
            <p:txBody>
              <a:bodyPr/>
              <a:lstStyle/>
              <a:p>
                <a:pPr>
                  <a:lnSpc>
                    <a:spcPct val="80000"/>
                  </a:lnSpc>
                </a:pPr>
                <a:r>
                  <a:rPr lang="en-US" altLang="en-US" sz="2800" dirty="0"/>
                  <a:t>Begin by drawing a picture and listing what is known:</a:t>
                </a:r>
              </a:p>
              <a:p>
                <a:pPr lvl="1">
                  <a:lnSpc>
                    <a:spcPct val="80000"/>
                  </a:lnSpc>
                </a:pPr>
                <a14:m>
                  <m:oMath xmlns:m="http://schemas.openxmlformats.org/officeDocument/2006/math">
                    <m:r>
                      <a:rPr lang="en-US" altLang="en-US" sz="2400" i="1" dirty="0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altLang="en-US" sz="2400" i="1" dirty="0" smtClean="0">
                        <a:latin typeface="Cambria Math" panose="02040503050406030204" pitchFamily="18" charset="0"/>
                      </a:rPr>
                      <m:t>=100,000</m:t>
                    </m:r>
                    <m:r>
                      <a:rPr lang="en-US" altLang="en-US" sz="2400" i="1" dirty="0" smtClean="0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endParaRPr lang="en-US" altLang="en-US" sz="2400" dirty="0"/>
              </a:p>
              <a:p>
                <a:pPr lvl="1">
                  <a:lnSpc>
                    <a:spcPct val="80000"/>
                  </a:lnSpc>
                </a:pPr>
                <a14:m>
                  <m:oMath xmlns:m="http://schemas.openxmlformats.org/officeDocument/2006/math">
                    <m:r>
                      <a:rPr lang="en-US" altLang="en-US" sz="2400" i="1" dirty="0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altLang="en-US" sz="2400" i="1" dirty="0" smtClean="0">
                        <a:latin typeface="Cambria Math" panose="02040503050406030204" pitchFamily="18" charset="0"/>
                      </a:rPr>
                      <m:t>=0.10 </m:t>
                    </m:r>
                    <m:r>
                      <a:rPr lang="en-US" altLang="en-US" sz="2400" i="1" dirty="0" smtClean="0">
                        <a:latin typeface="Cambria Math" panose="02040503050406030204" pitchFamily="18" charset="0"/>
                      </a:rPr>
                      <m:t>𝑚𝑚</m:t>
                    </m:r>
                    <m:r>
                      <a:rPr lang="en-US" altLang="en-US" sz="2400" i="1" dirty="0" smtClean="0">
                        <a:latin typeface="Cambria Math" panose="02040503050406030204" pitchFamily="18" charset="0"/>
                      </a:rPr>
                      <m:t>=1.0×</m:t>
                    </m:r>
                    <m:sSup>
                      <m:sSupPr>
                        <m:ctrlPr>
                          <a:rPr lang="en-US" altLang="en-US" sz="2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sz="2400" i="1" dirty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altLang="en-US" sz="2400" i="1" dirty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en-US" sz="2400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altLang="en-US" sz="2400" i="1" dirty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US" altLang="en-US" sz="2400" dirty="0"/>
              </a:p>
              <a:p>
                <a:pPr lvl="1">
                  <a:lnSpc>
                    <a:spcPct val="80000"/>
                  </a:lnSpc>
                </a:pPr>
                <a14:m>
                  <m:oMath xmlns:m="http://schemas.openxmlformats.org/officeDocument/2006/math">
                    <m:r>
                      <a:rPr lang="en-US" altLang="en-US" sz="2400" i="1" dirty="0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altLang="en-US" sz="2400" i="1" baseline="-25000" dirty="0" err="1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altLang="en-US" sz="2400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en-US" sz="2400" i="1" dirty="0" err="1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altLang="en-US" sz="2400" i="1" baseline="-25000" dirty="0" err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altLang="en-US" sz="2400" i="1" dirty="0">
                        <a:latin typeface="Cambria Math" panose="02040503050406030204" pitchFamily="18" charset="0"/>
                      </a:rPr>
                      <m:t>=1.6</m:t>
                    </m:r>
                    <m:r>
                      <a:rPr lang="en-US" altLang="en-US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US" altLang="en-US" sz="24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sz="2400" i="1" dirty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altLang="en-US" sz="2400" b="0" i="1" dirty="0" smtClean="0">
                            <a:latin typeface="Cambria Math" panose="02040503050406030204" pitchFamily="18" charset="0"/>
                          </a:rPr>
                          <m:t>−19</m:t>
                        </m:r>
                      </m:sup>
                    </m:sSup>
                    <m:r>
                      <a:rPr lang="en-US" altLang="en-US" sz="2400" i="1" dirty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altLang="en-US" sz="24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en-US" sz="2400" dirty="0"/>
                  <a:t>(ignore the sign.  We are only interested in magnitude.)</a:t>
                </a:r>
              </a:p>
            </p:txBody>
          </p:sp>
        </mc:Choice>
        <mc:Fallback xmlns="">
          <p:sp>
            <p:nvSpPr>
              <p:cNvPr id="37891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033463" y="4630738"/>
                <a:ext cx="8110537" cy="2227262"/>
              </a:xfrm>
              <a:blipFill>
                <a:blip r:embed="rId2"/>
                <a:stretch>
                  <a:fillRect l="-752" t="-6849" b="-35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7892" name="Group 4"/>
          <p:cNvGrpSpPr>
            <a:grpSpLocks/>
          </p:cNvGrpSpPr>
          <p:nvPr/>
        </p:nvGrpSpPr>
        <p:grpSpPr bwMode="auto">
          <a:xfrm>
            <a:off x="2787650" y="1793875"/>
            <a:ext cx="4222750" cy="2822575"/>
            <a:chOff x="1561" y="1958"/>
            <a:chExt cx="2660" cy="1778"/>
          </a:xfrm>
        </p:grpSpPr>
        <p:sp>
          <p:nvSpPr>
            <p:cNvPr id="37893" name="Rectangle 5"/>
            <p:cNvSpPr>
              <a:spLocks noChangeArrowheads="1"/>
            </p:cNvSpPr>
            <p:nvPr/>
          </p:nvSpPr>
          <p:spPr bwMode="auto">
            <a:xfrm>
              <a:off x="1561" y="1958"/>
              <a:ext cx="164" cy="176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+</a:t>
              </a:r>
            </a:p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+</a:t>
              </a:r>
            </a:p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+</a:t>
              </a:r>
            </a:p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+</a:t>
              </a:r>
            </a:p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+</a:t>
              </a:r>
            </a:p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+</a:t>
              </a:r>
            </a:p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+</a:t>
              </a:r>
            </a:p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+</a:t>
              </a:r>
            </a:p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+</a:t>
              </a:r>
            </a:p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+</a:t>
              </a:r>
            </a:p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+</a:t>
              </a:r>
            </a:p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++++</a:t>
              </a:r>
            </a:p>
          </p:txBody>
        </p:sp>
        <p:sp>
          <p:nvSpPr>
            <p:cNvPr id="37894" name="Rectangle 6"/>
            <p:cNvSpPr>
              <a:spLocks noChangeArrowheads="1"/>
            </p:cNvSpPr>
            <p:nvPr/>
          </p:nvSpPr>
          <p:spPr bwMode="auto">
            <a:xfrm>
              <a:off x="4075" y="1974"/>
              <a:ext cx="146" cy="176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-</a:t>
              </a:r>
            </a:p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-</a:t>
              </a:r>
            </a:p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-</a:t>
              </a:r>
            </a:p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-</a:t>
              </a:r>
            </a:p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-</a:t>
              </a:r>
            </a:p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-</a:t>
              </a:r>
            </a:p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-</a:t>
              </a:r>
            </a:p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-</a:t>
              </a:r>
            </a:p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-</a:t>
              </a:r>
            </a:p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-</a:t>
              </a:r>
            </a:p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-</a:t>
              </a:r>
            </a:p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----</a:t>
              </a:r>
            </a:p>
          </p:txBody>
        </p:sp>
      </p:grpSp>
      <p:sp>
        <p:nvSpPr>
          <p:cNvPr id="37895" name="Oval 7"/>
          <p:cNvSpPr>
            <a:spLocks noChangeAspect="1" noChangeArrowheads="1"/>
          </p:cNvSpPr>
          <p:nvPr/>
        </p:nvSpPr>
        <p:spPr bwMode="auto">
          <a:xfrm>
            <a:off x="3049588" y="2363788"/>
            <a:ext cx="365125" cy="36512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Ins="0"/>
          <a:lstStyle/>
          <a:p>
            <a:pPr eaLnBrk="0" hangingPunct="0"/>
            <a:r>
              <a:rPr lang="en-US" altLang="en-US" sz="1200">
                <a:latin typeface="Times New Roman" panose="02020603050405020304" pitchFamily="18" charset="0"/>
              </a:rPr>
              <a:t>p</a:t>
            </a:r>
            <a:r>
              <a:rPr lang="en-US" altLang="en-US" sz="1200" baseline="30000">
                <a:latin typeface="Times New Roman" panose="02020603050405020304" pitchFamily="18" charset="0"/>
              </a:rPr>
              <a:t>+</a:t>
            </a:r>
            <a:endParaRPr lang="en-US" altLang="en-US" sz="1200" baseline="-25000">
              <a:latin typeface="Times New Roman" panose="02020603050405020304" pitchFamily="18" charset="0"/>
            </a:endParaRPr>
          </a:p>
        </p:txBody>
      </p:sp>
      <p:sp>
        <p:nvSpPr>
          <p:cNvPr id="37897" name="Oval 9"/>
          <p:cNvSpPr>
            <a:spLocks noChangeAspect="1" noChangeArrowheads="1"/>
          </p:cNvSpPr>
          <p:nvPr/>
        </p:nvSpPr>
        <p:spPr bwMode="auto">
          <a:xfrm>
            <a:off x="6408738" y="3513138"/>
            <a:ext cx="365125" cy="36512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Ins="0"/>
          <a:lstStyle/>
          <a:p>
            <a:pPr eaLnBrk="0" hangingPunct="0"/>
            <a:r>
              <a:rPr lang="en-US" altLang="en-US" sz="1200">
                <a:latin typeface="Times New Roman" panose="02020603050405020304" pitchFamily="18" charset="0"/>
              </a:rPr>
              <a:t>e</a:t>
            </a:r>
            <a:r>
              <a:rPr lang="en-US" altLang="en-US" sz="1200" baseline="30000">
                <a:latin typeface="Times New Roman" panose="02020603050405020304" pitchFamily="18" charset="0"/>
              </a:rPr>
              <a:t>-</a:t>
            </a:r>
            <a:endParaRPr lang="en-US" altLang="en-US" sz="1200" baseline="-25000">
              <a:latin typeface="Times New Roman" panose="02020603050405020304" pitchFamily="18" charset="0"/>
            </a:endParaRPr>
          </a:p>
        </p:txBody>
      </p:sp>
      <p:grpSp>
        <p:nvGrpSpPr>
          <p:cNvPr id="37898" name="Group 10"/>
          <p:cNvGrpSpPr>
            <a:grpSpLocks/>
          </p:cNvGrpSpPr>
          <p:nvPr/>
        </p:nvGrpSpPr>
        <p:grpSpPr bwMode="auto">
          <a:xfrm>
            <a:off x="3052763" y="4206875"/>
            <a:ext cx="3727450" cy="336550"/>
            <a:chOff x="1722" y="3437"/>
            <a:chExt cx="2348" cy="212"/>
          </a:xfrm>
        </p:grpSpPr>
        <p:sp>
          <p:nvSpPr>
            <p:cNvPr id="37899" name="Line 11"/>
            <p:cNvSpPr>
              <a:spLocks noChangeShapeType="1"/>
            </p:cNvSpPr>
            <p:nvPr/>
          </p:nvSpPr>
          <p:spPr bwMode="auto">
            <a:xfrm>
              <a:off x="2925" y="3557"/>
              <a:ext cx="114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900" name="Text Box 12"/>
            <p:cNvSpPr txBox="1">
              <a:spLocks noChangeArrowheads="1"/>
            </p:cNvSpPr>
            <p:nvPr/>
          </p:nvSpPr>
          <p:spPr bwMode="auto">
            <a:xfrm>
              <a:off x="2704" y="3437"/>
              <a:ext cx="19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d</a:t>
              </a:r>
            </a:p>
          </p:txBody>
        </p:sp>
        <p:sp>
          <p:nvSpPr>
            <p:cNvPr id="37901" name="Line 13"/>
            <p:cNvSpPr>
              <a:spLocks noChangeShapeType="1"/>
            </p:cNvSpPr>
            <p:nvPr/>
          </p:nvSpPr>
          <p:spPr bwMode="auto">
            <a:xfrm flipH="1">
              <a:off x="1722" y="3557"/>
              <a:ext cx="94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ntr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7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63" presetClass="path" presetSubtype="0" accel="5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2.22222E-6 -2.96296E-6 L 0.36736 -2.96296E-6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378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36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8500"/>
                            </p:stCondLst>
                            <p:childTnLst>
                              <p:par>
                                <p:cTn id="20" presetID="10" presetClass="entr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7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1500"/>
                            </p:stCondLst>
                            <p:childTnLst>
                              <p:par>
                                <p:cTn id="24" presetID="63" presetClass="path" presetSubtype="0" accel="5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.00139 4.44444E-6 L -0.36632 4.44444E-6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378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38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4000"/>
                            </p:stCondLst>
                            <p:childTnLst>
                              <p:par>
                                <p:cTn id="27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78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78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1" dur="1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uiExpand="1" build="p"/>
      <p:bldP spid="37895" grpId="0" animBg="1"/>
      <p:bldP spid="37895" grpId="1" animBg="1"/>
      <p:bldP spid="37897" grpId="0" animBg="1"/>
      <p:bldP spid="37897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4: Parallel Plates(#1 &amp; #2)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993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912813" y="1905000"/>
                <a:ext cx="8110537" cy="4713288"/>
              </a:xfrm>
            </p:spPr>
            <p:txBody>
              <a:bodyPr/>
              <a:lstStyle/>
              <a:p>
                <a:r>
                  <a:rPr lang="en-US" altLang="en-US" sz="2800" dirty="0"/>
                  <a:t>For #1, you could answer #2 first to verify.</a:t>
                </a:r>
              </a:p>
              <a:p>
                <a:pPr lvl="1"/>
                <a:r>
                  <a:rPr lang="en-US" altLang="en-US" sz="2400" dirty="0"/>
                  <a:t>The answer is that the kinetic energy of both particles will be the same </a:t>
                </a:r>
              </a:p>
              <a:p>
                <a:pPr lvl="2"/>
                <a:r>
                  <a:rPr lang="en-US" altLang="en-US" sz="2000" dirty="0"/>
                  <a:t>Why?</a:t>
                </a:r>
              </a:p>
              <a:p>
                <a:pPr lvl="2"/>
                <a:r>
                  <a:rPr lang="en-US" altLang="en-US" sz="2000" dirty="0"/>
                  <a:t>because of the formula needed in question #2 applies to both charges, and Work = ∆KE.</a:t>
                </a:r>
              </a:p>
              <a:p>
                <a:pPr lvl="2"/>
                <a:r>
                  <a:rPr lang="en-US" altLang="en-US" sz="2000" dirty="0"/>
                  <a:t>Hence:  </a:t>
                </a:r>
                <a:r>
                  <a:rPr lang="en-US" altLang="en-US" sz="2000" dirty="0" err="1"/>
                  <a:t>W</a:t>
                </a:r>
                <a:r>
                  <a:rPr lang="en-US" altLang="en-US" sz="2000" baseline="-25000" dirty="0" err="1"/>
                  <a:t>proton</a:t>
                </a:r>
                <a:r>
                  <a:rPr lang="en-US" altLang="en-US" sz="2000" dirty="0"/>
                  <a:t> = </a:t>
                </a:r>
                <a:r>
                  <a:rPr lang="en-US" altLang="en-US" sz="2000" dirty="0" err="1"/>
                  <a:t>W</a:t>
                </a:r>
                <a:r>
                  <a:rPr lang="en-US" altLang="en-US" sz="2000" baseline="-25000" dirty="0" err="1"/>
                  <a:t>electron</a:t>
                </a:r>
                <a:endParaRPr lang="en-US" altLang="en-US" sz="2000" baseline="-25000" dirty="0"/>
              </a:p>
              <a:p>
                <a:pPr lvl="2">
                  <a:buFontTx/>
                  <a:buNone/>
                </a:pPr>
                <a:r>
                  <a:rPr lang="en-US" altLang="en-US" sz="2000" dirty="0"/>
                  <a:t>		    </a:t>
                </a:r>
                <a:r>
                  <a:rPr lang="en-US" altLang="en-US" sz="2000" dirty="0" err="1"/>
                  <a:t>q</a:t>
                </a:r>
                <a:r>
                  <a:rPr lang="en-US" altLang="en-US" sz="2000" baseline="-25000" dirty="0" err="1"/>
                  <a:t>proton</a:t>
                </a:r>
                <a:r>
                  <a:rPr lang="en-US" altLang="en-US" sz="2000" dirty="0" err="1"/>
                  <a:t>V</a:t>
                </a:r>
                <a:r>
                  <a:rPr lang="en-US" altLang="en-US" sz="2000" dirty="0"/>
                  <a:t> = </a:t>
                </a:r>
                <a:r>
                  <a:rPr lang="en-US" altLang="en-US" sz="2000" dirty="0" err="1"/>
                  <a:t>q</a:t>
                </a:r>
                <a:r>
                  <a:rPr lang="en-US" altLang="en-US" sz="2000" baseline="-25000" dirty="0" err="1"/>
                  <a:t>electron</a:t>
                </a:r>
                <a:r>
                  <a:rPr lang="en-US" altLang="en-US" sz="2000" dirty="0" err="1"/>
                  <a:t>V</a:t>
                </a:r>
                <a:r>
                  <a:rPr lang="en-US" altLang="en-US" sz="2000" dirty="0"/>
                  <a:t> </a:t>
                </a:r>
              </a:p>
              <a:p>
                <a:pPr lvl="2">
                  <a:buFontTx/>
                  <a:buNone/>
                </a:pPr>
                <a:r>
                  <a:rPr lang="en-US" altLang="en-US" sz="2000" dirty="0"/>
                  <a:t>		    </a:t>
                </a:r>
                <a:r>
                  <a:rPr lang="en-US" altLang="en-US" sz="2000" dirty="0" err="1"/>
                  <a:t>W</a:t>
                </a:r>
                <a:r>
                  <a:rPr lang="en-US" altLang="en-US" sz="2000" baseline="-25000" dirty="0" err="1"/>
                  <a:t>proton</a:t>
                </a:r>
                <a:r>
                  <a:rPr lang="en-US" altLang="en-US" sz="2000" dirty="0"/>
                  <a:t> = </a:t>
                </a:r>
                <a:r>
                  <a:rPr lang="en-US" altLang="en-US" sz="2000" dirty="0" err="1"/>
                  <a:t>W</a:t>
                </a:r>
                <a:r>
                  <a:rPr lang="en-US" altLang="en-US" sz="2000" baseline="-25000" dirty="0" err="1"/>
                  <a:t>electron</a:t>
                </a:r>
                <a:r>
                  <a:rPr lang="en-US" altLang="en-US" sz="2000" dirty="0"/>
                  <a:t> = </a:t>
                </a:r>
                <a14:m>
                  <m:oMath xmlns:m="http://schemas.openxmlformats.org/officeDocument/2006/math"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(1.6</m:t>
                    </m:r>
                    <m:r>
                      <a:rPr lang="en-US" altLang="en-US" sz="2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US" altLang="en-US" sz="20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sz="2000" i="1" dirty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altLang="en-US" sz="2000" i="1" dirty="0">
                            <a:latin typeface="Cambria Math" panose="02040503050406030204" pitchFamily="18" charset="0"/>
                          </a:rPr>
                          <m:t>−19</m:t>
                        </m:r>
                      </m:sup>
                    </m:sSup>
                    <m:r>
                      <a:rPr lang="en-US" altLang="en-US" sz="2000" i="1" dirty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altLang="en-US" sz="2000" i="1" dirty="0">
                        <a:latin typeface="Cambria Math" panose="02040503050406030204" pitchFamily="18" charset="0"/>
                      </a:rPr>
                      <m:t>)(100,000</m:t>
                    </m:r>
                    <m:r>
                      <a:rPr lang="en-US" altLang="en-US" sz="2000" i="1" dirty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altLang="en-US" sz="2000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en-US" sz="2000" dirty="0"/>
              </a:p>
              <a:p>
                <a:pPr lvl="2">
                  <a:buFontTx/>
                  <a:buNone/>
                </a:pPr>
                <a:r>
                  <a:rPr lang="en-US" altLang="en-US" sz="2000" dirty="0"/>
                  <a:t>		    </a:t>
                </a:r>
                <a:r>
                  <a:rPr lang="en-US" altLang="en-US" sz="2000" dirty="0" err="1"/>
                  <a:t>W</a:t>
                </a:r>
                <a:r>
                  <a:rPr lang="en-US" altLang="en-US" sz="2000" baseline="-25000" dirty="0" err="1"/>
                  <a:t>proton</a:t>
                </a:r>
                <a:r>
                  <a:rPr lang="en-US" altLang="en-US" sz="2000" dirty="0"/>
                  <a:t> = </a:t>
                </a:r>
                <a:r>
                  <a:rPr lang="en-US" altLang="en-US" sz="2000" dirty="0" err="1"/>
                  <a:t>W</a:t>
                </a:r>
                <a:r>
                  <a:rPr lang="en-US" altLang="en-US" sz="2000" baseline="-25000" dirty="0" err="1"/>
                  <a:t>electron</a:t>
                </a:r>
                <a:r>
                  <a:rPr lang="en-US" altLang="en-US" sz="2000" dirty="0"/>
                  <a:t> = </a:t>
                </a:r>
                <a14:m>
                  <m:oMath xmlns:m="http://schemas.openxmlformats.org/officeDocument/2006/math"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1.6</m:t>
                    </m:r>
                    <m:r>
                      <a:rPr lang="en-US" altLang="en-US" sz="2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US" altLang="en-US" sz="20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sz="2000" i="1" dirty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altLang="en-US" sz="2000" i="1" dirty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en-US" sz="2000" b="0" i="1" dirty="0" smtClean="0">
                            <a:latin typeface="Cambria Math" panose="02040503050406030204" pitchFamily="18" charset="0"/>
                          </a:rPr>
                          <m:t>14</m:t>
                        </m:r>
                      </m:sup>
                    </m:sSup>
                    <m:r>
                      <a:rPr lang="en-US" altLang="en-US" sz="2000" i="1" dirty="0">
                        <a:latin typeface="Cambria Math" panose="02040503050406030204" pitchFamily="18" charset="0"/>
                      </a:rPr>
                      <m:t>𝐽</m:t>
                    </m:r>
                  </m:oMath>
                </a14:m>
                <a:endParaRPr lang="en-US" altLang="en-US" sz="2000" dirty="0"/>
              </a:p>
            </p:txBody>
          </p:sp>
        </mc:Choice>
        <mc:Fallback>
          <p:sp>
            <p:nvSpPr>
              <p:cNvPr id="3993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912813" y="1905000"/>
                <a:ext cx="8110537" cy="4713288"/>
              </a:xfrm>
              <a:blipFill>
                <a:blip r:embed="rId2"/>
                <a:stretch>
                  <a:fillRect l="-752" t="-14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50"/>
                            </p:stCondLst>
                            <p:childTnLst>
                              <p:par>
                                <p:cTn id="30" presetID="24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24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6" dur="1" fill="hold"/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4: Parallel Plates(#3)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0963" name="Rectangle 3"/>
              <p:cNvSpPr>
                <a:spLocks noGrp="1" noChangeArrowheads="1"/>
              </p:cNvSpPr>
              <p:nvPr>
                <p:ph type="body" sz="half" idx="1"/>
              </p:nvPr>
            </p:nvSpPr>
            <p:spPr>
              <a:xfrm>
                <a:off x="912813" y="1905000"/>
                <a:ext cx="8231187" cy="4613275"/>
              </a:xfrm>
            </p:spPr>
            <p:txBody>
              <a:bodyPr/>
              <a:lstStyle/>
              <a:p>
                <a:pPr>
                  <a:lnSpc>
                    <a:spcPct val="90000"/>
                  </a:lnSpc>
                </a:pPr>
                <a:r>
                  <a:rPr lang="en-US" altLang="en-US" sz="2400" dirty="0"/>
                  <a:t>Apply the work-energy theorem to determine the final speed of the electron and proton.</a:t>
                </a:r>
              </a:p>
              <a:p>
                <a:pPr algn="ctr">
                  <a:lnSpc>
                    <a:spcPct val="90000"/>
                  </a:lnSpc>
                  <a:buFont typeface="Wingdings" panose="05000000000000000000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i="1" dirty="0" smtClean="0">
                          <a:latin typeface="Cambria Math" panose="02040503050406030204" pitchFamily="18" charset="0"/>
                          <a:sym typeface="MT Symbol" pitchFamily="82" charset="2"/>
                        </a:rPr>
                        <m:t>𝑊</m:t>
                      </m:r>
                      <m:r>
                        <a:rPr lang="en-US" altLang="en-US" sz="2400" i="1" dirty="0" smtClean="0">
                          <a:latin typeface="Cambria Math" panose="02040503050406030204" pitchFamily="18" charset="0"/>
                          <a:sym typeface="MT Symbol" pitchFamily="82" charset="2"/>
                        </a:rPr>
                        <m:t>=∆</m:t>
                      </m:r>
                      <m:r>
                        <a:rPr lang="en-US" altLang="en-US" sz="2400" i="1" dirty="0" smtClean="0">
                          <a:latin typeface="Cambria Math" panose="02040503050406030204" pitchFamily="18" charset="0"/>
                          <a:sym typeface="MT Symbol" pitchFamily="82" charset="2"/>
                        </a:rPr>
                        <m:t>𝐾𝐸</m:t>
                      </m:r>
                    </m:oMath>
                  </m:oMathPara>
                </a14:m>
                <a:endParaRPr lang="en-US" altLang="en-US" sz="2400" dirty="0">
                  <a:sym typeface="MT Symbol" pitchFamily="82" charset="2"/>
                </a:endParaRPr>
              </a:p>
              <a:p>
                <a:pPr>
                  <a:lnSpc>
                    <a:spcPct val="90000"/>
                  </a:lnSpc>
                </a:pPr>
                <a:r>
                  <a:rPr lang="en-US" altLang="en-US" sz="2400" dirty="0">
                    <a:sym typeface="MT Symbol" pitchFamily="82" charset="2"/>
                  </a:rPr>
                  <a:t>Since the initial kinetic energy is equal to 0J:</a:t>
                </a:r>
              </a:p>
              <a:p>
                <a:pPr algn="ctr">
                  <a:lnSpc>
                    <a:spcPct val="90000"/>
                  </a:lnSpc>
                  <a:buFont typeface="Wingdings" panose="05000000000000000000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i="1" dirty="0" smtClean="0">
                          <a:latin typeface="Cambria Math" panose="02040503050406030204" pitchFamily="18" charset="0"/>
                          <a:sym typeface="MT Symbol" pitchFamily="82" charset="2"/>
                        </a:rPr>
                        <m:t>𝑊</m:t>
                      </m:r>
                      <m:r>
                        <a:rPr lang="en-US" altLang="en-US" sz="2400" i="1" dirty="0" smtClean="0">
                          <a:latin typeface="Cambria Math" panose="02040503050406030204" pitchFamily="18" charset="0"/>
                          <a:sym typeface="MT Symbol" pitchFamily="82" charset="2"/>
                        </a:rPr>
                        <m:t>=</m:t>
                      </m:r>
                      <m:r>
                        <a:rPr lang="en-US" altLang="en-US" sz="2400" i="1" dirty="0" err="1">
                          <a:latin typeface="Cambria Math" panose="02040503050406030204" pitchFamily="18" charset="0"/>
                          <a:sym typeface="MT Symbol" pitchFamily="82" charset="2"/>
                        </a:rPr>
                        <m:t>𝐾𝐸</m:t>
                      </m:r>
                      <m:r>
                        <a:rPr lang="en-US" altLang="en-US" sz="2400" i="1" baseline="-25000" dirty="0" err="1">
                          <a:latin typeface="Cambria Math" panose="02040503050406030204" pitchFamily="18" charset="0"/>
                          <a:sym typeface="MT Symbol" pitchFamily="82" charset="2"/>
                        </a:rPr>
                        <m:t>𝑓</m:t>
                      </m:r>
                      <m:r>
                        <a:rPr lang="en-US" altLang="en-US" sz="2400" i="1" baseline="-25000" dirty="0">
                          <a:latin typeface="Cambria Math" panose="02040503050406030204" pitchFamily="18" charset="0"/>
                          <a:sym typeface="MT Symbol" pitchFamily="82" charset="2"/>
                        </a:rPr>
                        <m:t> </m:t>
                      </m:r>
                    </m:oMath>
                  </m:oMathPara>
                </a14:m>
                <a:endParaRPr lang="en-US" altLang="en-US" sz="2400" dirty="0">
                  <a:sym typeface="MT Symbol" pitchFamily="82" charset="2"/>
                </a:endParaRPr>
              </a:p>
              <a:p>
                <a:pPr algn="ctr">
                  <a:lnSpc>
                    <a:spcPct val="90000"/>
                  </a:lnSpc>
                  <a:buFont typeface="Wingdings" panose="05000000000000000000" pitchFamily="2" charset="2"/>
                  <a:buNone/>
                </a:pPr>
                <a:endParaRPr lang="en-US" altLang="en-US" sz="1400" dirty="0">
                  <a:sym typeface="MT Symbol" pitchFamily="82" charset="2"/>
                </a:endParaRPr>
              </a:p>
              <a:p>
                <a:pPr algn="ctr">
                  <a:lnSpc>
                    <a:spcPct val="90000"/>
                  </a:lnSpc>
                  <a:buFont typeface="Wingdings" panose="05000000000000000000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i="1" dirty="0" smtClean="0">
                          <a:latin typeface="Cambria Math" panose="02040503050406030204" pitchFamily="18" charset="0"/>
                          <a:sym typeface="MT Symbol" pitchFamily="82" charset="2"/>
                        </a:rPr>
                        <m:t>𝑊</m:t>
                      </m:r>
                      <m:r>
                        <a:rPr lang="en-US" altLang="en-US" sz="2400" i="1" dirty="0" smtClean="0">
                          <a:latin typeface="Cambria Math" panose="02040503050406030204" pitchFamily="18" charset="0"/>
                          <a:sym typeface="MT Symbol" pitchFamily="82" charset="2"/>
                        </a:rPr>
                        <m:t>=½ </m:t>
                      </m:r>
                      <m:r>
                        <a:rPr lang="en-US" altLang="en-US" sz="2400" b="0" i="1" dirty="0" smtClean="0">
                          <a:latin typeface="Cambria Math" panose="02040503050406030204" pitchFamily="18" charset="0"/>
                          <a:sym typeface="MT Symbol" pitchFamily="82" charset="2"/>
                        </a:rPr>
                        <m:t>𝑚</m:t>
                      </m:r>
                      <m:sSubSup>
                        <m:sSubSupPr>
                          <m:ctrlPr>
                            <a:rPr lang="en-US" altLang="en-US" sz="2400" b="0" i="1" dirty="0" smtClean="0">
                              <a:latin typeface="Cambria Math" panose="02040503050406030204" pitchFamily="18" charset="0"/>
                              <a:sym typeface="MT Symbol" pitchFamily="82" charset="2"/>
                            </a:rPr>
                          </m:ctrlPr>
                        </m:sSubSupPr>
                        <m:e>
                          <m:r>
                            <a:rPr lang="en-US" altLang="en-US" sz="2400" b="0" i="1" dirty="0" smtClean="0">
                              <a:latin typeface="Cambria Math" panose="02040503050406030204" pitchFamily="18" charset="0"/>
                              <a:sym typeface="MT Symbol" pitchFamily="82" charset="2"/>
                            </a:rPr>
                            <m:t>𝑣</m:t>
                          </m:r>
                        </m:e>
                        <m:sub>
                          <m:r>
                            <a:rPr lang="en-US" altLang="en-US" sz="2400" b="0" i="1" dirty="0" smtClean="0">
                              <a:latin typeface="Cambria Math" panose="02040503050406030204" pitchFamily="18" charset="0"/>
                              <a:sym typeface="MT Symbol" pitchFamily="82" charset="2"/>
                            </a:rPr>
                            <m:t>𝑓</m:t>
                          </m:r>
                        </m:sub>
                        <m:sup>
                          <m:r>
                            <a:rPr lang="en-US" altLang="en-US" sz="2400" b="0" i="1" dirty="0" smtClean="0">
                              <a:latin typeface="Cambria Math" panose="02040503050406030204" pitchFamily="18" charset="0"/>
                              <a:sym typeface="MT Symbol" pitchFamily="82" charset="2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en-US" altLang="en-US" sz="2400" dirty="0">
                  <a:sym typeface="MT Symbol" pitchFamily="82" charset="2"/>
                </a:endParaRPr>
              </a:p>
              <a:p>
                <a:pPr algn="ctr">
                  <a:lnSpc>
                    <a:spcPct val="90000"/>
                  </a:lnSpc>
                  <a:buFont typeface="Wingdings" panose="05000000000000000000" pitchFamily="2" charset="2"/>
                  <a:buNone/>
                </a:pPr>
                <a:endParaRPr lang="en-US" altLang="en-US" sz="2400" dirty="0">
                  <a:sym typeface="MT Symbol" pitchFamily="82" charset="2"/>
                </a:endParaRPr>
              </a:p>
              <a:p>
                <a:pPr>
                  <a:lnSpc>
                    <a:spcPct val="90000"/>
                  </a:lnSpc>
                </a:pPr>
                <a:r>
                  <a:rPr lang="en-US" altLang="en-US" sz="2400" dirty="0">
                    <a:sym typeface="MT Symbol" pitchFamily="82" charset="2"/>
                  </a:rPr>
                  <a:t>Proton:</a:t>
                </a:r>
              </a:p>
              <a:p>
                <a:pPr>
                  <a:lnSpc>
                    <a:spcPct val="90000"/>
                  </a:lnSpc>
                </a:pPr>
                <a:endParaRPr lang="en-US" altLang="en-US" sz="2400" dirty="0">
                  <a:sym typeface="MT Symbol" pitchFamily="82" charset="2"/>
                </a:endParaRPr>
              </a:p>
              <a:p>
                <a:pPr>
                  <a:lnSpc>
                    <a:spcPct val="90000"/>
                  </a:lnSpc>
                </a:pPr>
                <a:endParaRPr lang="en-US" altLang="en-US" sz="2400" dirty="0">
                  <a:sym typeface="MT Symbol" pitchFamily="82" charset="2"/>
                </a:endParaRPr>
              </a:p>
              <a:p>
                <a:pPr>
                  <a:lnSpc>
                    <a:spcPct val="90000"/>
                  </a:lnSpc>
                </a:pPr>
                <a:r>
                  <a:rPr lang="en-US" altLang="en-US" sz="2400" dirty="0">
                    <a:sym typeface="MT Symbol" pitchFamily="82" charset="2"/>
                  </a:rPr>
                  <a:t>Electron:</a:t>
                </a:r>
              </a:p>
              <a:p>
                <a:pPr algn="ctr">
                  <a:lnSpc>
                    <a:spcPct val="90000"/>
                  </a:lnSpc>
                  <a:buFont typeface="Wingdings" panose="05000000000000000000" pitchFamily="2" charset="2"/>
                  <a:buNone/>
                </a:pPr>
                <a:endParaRPr lang="en-US" altLang="en-US" sz="2400" dirty="0">
                  <a:sym typeface="MT Symbol" pitchFamily="82" charset="2"/>
                </a:endParaRPr>
              </a:p>
            </p:txBody>
          </p:sp>
        </mc:Choice>
        <mc:Fallback>
          <p:sp>
            <p:nvSpPr>
              <p:cNvPr id="40963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1"/>
              </p:nvPr>
            </p:nvSpPr>
            <p:spPr>
              <a:xfrm>
                <a:off x="912813" y="1905000"/>
                <a:ext cx="8231187" cy="4613275"/>
              </a:xfrm>
              <a:blipFill>
                <a:blip r:embed="rId3"/>
                <a:stretch>
                  <a:fillRect l="-519" t="-1852" r="-8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0964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2754313" y="4386263"/>
          <a:ext cx="6259512" cy="985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0" name="Equation" r:id="rId4" imgW="3225600" imgH="507960" progId="Equation.BREE4">
                  <p:embed/>
                </p:oleObj>
              </mc:Choice>
              <mc:Fallback>
                <p:oleObj name="Equation" r:id="rId4" imgW="3225600" imgH="507960" progId="Equation.BREE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54313" y="4386263"/>
                        <a:ext cx="6259512" cy="985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66" name="Object 6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2770188" y="5603875"/>
          <a:ext cx="6154737" cy="938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1" name="Equation" r:id="rId6" imgW="3251160" imgH="495000" progId="Equation.BREE4">
                  <p:embed/>
                </p:oleObj>
              </mc:Choice>
              <mc:Fallback>
                <p:oleObj name="Equation" r:id="rId6" imgW="3251160" imgH="495000" progId="Equation.BREE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0188" y="5603875"/>
                        <a:ext cx="6154737" cy="938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5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750"/>
                            </p:stCondLst>
                            <p:childTnLst>
                              <p:par>
                                <p:cTn id="18" presetID="24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4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9" dur="1" fill="hold"/>
                                        <p:tgtEl>
                                          <p:spTgt spid="40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750"/>
                            </p:stCondLst>
                            <p:childTnLst>
                              <p:par>
                                <p:cTn id="31" presetID="24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409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old Stripes">
  <a:themeElements>
    <a:clrScheme name="Bold Stripes 2">
      <a:dk1>
        <a:srgbClr val="000000"/>
      </a:dk1>
      <a:lt1>
        <a:srgbClr val="EAEAEA"/>
      </a:lt1>
      <a:dk2>
        <a:srgbClr val="003366"/>
      </a:dk2>
      <a:lt2>
        <a:srgbClr val="EAEAEA"/>
      </a:lt2>
      <a:accent1>
        <a:srgbClr val="FFFFFF"/>
      </a:accent1>
      <a:accent2>
        <a:srgbClr val="DDDDDD"/>
      </a:accent2>
      <a:accent3>
        <a:srgbClr val="F3F3F3"/>
      </a:accent3>
      <a:accent4>
        <a:srgbClr val="000000"/>
      </a:accent4>
      <a:accent5>
        <a:srgbClr val="FFFFFF"/>
      </a:accent5>
      <a:accent6>
        <a:srgbClr val="C8C8C8"/>
      </a:accent6>
      <a:hlink>
        <a:srgbClr val="336699"/>
      </a:hlink>
      <a:folHlink>
        <a:srgbClr val="9A0000"/>
      </a:folHlink>
    </a:clrScheme>
    <a:fontScheme name="Bold Stripe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defRPr>
        </a:defPPr>
      </a:lstStyle>
    </a:lnDef>
  </a:objectDefaults>
  <a:extraClrSchemeLst>
    <a:extraClrScheme>
      <a:clrScheme name="Bold Stripes 1">
        <a:dk1>
          <a:srgbClr val="356677"/>
        </a:dk1>
        <a:lt1>
          <a:srgbClr val="FFFFFF"/>
        </a:lt1>
        <a:dk2>
          <a:srgbClr val="3E798E"/>
        </a:dk2>
        <a:lt2>
          <a:srgbClr val="FFFFCC"/>
        </a:lt2>
        <a:accent1>
          <a:srgbClr val="7FA0B1"/>
        </a:accent1>
        <a:accent2>
          <a:srgbClr val="3A7184"/>
        </a:accent2>
        <a:accent3>
          <a:srgbClr val="AFBEC6"/>
        </a:accent3>
        <a:accent4>
          <a:srgbClr val="DADADA"/>
        </a:accent4>
        <a:accent5>
          <a:srgbClr val="C0CDD5"/>
        </a:accent5>
        <a:accent6>
          <a:srgbClr val="346677"/>
        </a:accent6>
        <a:hlink>
          <a:srgbClr val="FFBF0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ld Stripes 2">
        <a:dk1>
          <a:srgbClr val="000000"/>
        </a:dk1>
        <a:lt1>
          <a:srgbClr val="EAEAEA"/>
        </a:lt1>
        <a:dk2>
          <a:srgbClr val="003366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336699"/>
        </a:hlink>
        <a:folHlink>
          <a:srgbClr val="9A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ld Stripes 3">
        <a:dk1>
          <a:srgbClr val="000000"/>
        </a:dk1>
        <a:lt1>
          <a:srgbClr val="EAEAEA"/>
        </a:lt1>
        <a:dk2>
          <a:srgbClr val="000000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77777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ld Stripes 4">
        <a:dk1>
          <a:srgbClr val="492417"/>
        </a:dk1>
        <a:lt1>
          <a:srgbClr val="D4D5C3"/>
        </a:lt1>
        <a:dk2>
          <a:srgbClr val="6E4900"/>
        </a:dk2>
        <a:lt2>
          <a:srgbClr val="B9BA9C"/>
        </a:lt2>
        <a:accent1>
          <a:srgbClr val="DBD8CF"/>
        </a:accent1>
        <a:accent2>
          <a:srgbClr val="C7C8B0"/>
        </a:accent2>
        <a:accent3>
          <a:srgbClr val="E6E7DE"/>
        </a:accent3>
        <a:accent4>
          <a:srgbClr val="3D1D12"/>
        </a:accent4>
        <a:accent5>
          <a:srgbClr val="EAE9E4"/>
        </a:accent5>
        <a:accent6>
          <a:srgbClr val="B4B59F"/>
        </a:accent6>
        <a:hlink>
          <a:srgbClr val="CC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Designs\Bold Stripes.pot</Template>
  <TotalTime>7108</TotalTime>
  <Words>797</Words>
  <Application>Microsoft Office PowerPoint</Application>
  <PresentationFormat>On-screen Show (4:3)</PresentationFormat>
  <Paragraphs>202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</vt:lpstr>
      <vt:lpstr>Cambria Math</vt:lpstr>
      <vt:lpstr>MT Symbol</vt:lpstr>
      <vt:lpstr>Symbol</vt:lpstr>
      <vt:lpstr>Times New Roman</vt:lpstr>
      <vt:lpstr>Verdana</vt:lpstr>
      <vt:lpstr>Wingdings</vt:lpstr>
      <vt:lpstr>Bold Stripes</vt:lpstr>
      <vt:lpstr>Equation</vt:lpstr>
      <vt:lpstr>Electric Potential of a Parallel Plate Capacitor</vt:lpstr>
      <vt:lpstr>Characteristics of a Capacitor</vt:lpstr>
      <vt:lpstr>Work moving a charge through an electric field in a Capacitor</vt:lpstr>
      <vt:lpstr>Electric Potential of a Capacitor – An alternative</vt:lpstr>
      <vt:lpstr>Example 5:Parallel Plates</vt:lpstr>
      <vt:lpstr>Example 4: Parallel Plates</vt:lpstr>
      <vt:lpstr>Example 4: Parallel Plates(cont.)</vt:lpstr>
      <vt:lpstr>Example 4: Parallel Plates(#1 &amp; #2)</vt:lpstr>
      <vt:lpstr>Example 4: Parallel Plates(#3)</vt:lpstr>
      <vt:lpstr>Example 4: Parallel Plates(#4)</vt:lpstr>
      <vt:lpstr>Example 4: Parallel Plates(#5)</vt:lpstr>
    </vt:vector>
  </TitlesOfParts>
  <Company>TEXACO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Electric Potential</dc:title>
  <dc:creator>Charlie</dc:creator>
  <cp:lastModifiedBy>charles ropes</cp:lastModifiedBy>
  <cp:revision>94</cp:revision>
  <dcterms:created xsi:type="dcterms:W3CDTF">2005-02-07T22:48:55Z</dcterms:created>
  <dcterms:modified xsi:type="dcterms:W3CDTF">2020-04-04T17:09:35Z</dcterms:modified>
</cp:coreProperties>
</file>